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8">
  <p:sldMasterIdLst>
    <p:sldMasterId id="2147483660" r:id="rId1"/>
  </p:sldMasterIdLst>
  <p:notesMasterIdLst>
    <p:notesMasterId r:id="rId57"/>
  </p:notesMasterIdLst>
  <p:sldIdLst>
    <p:sldId id="256" r:id="rId2"/>
    <p:sldId id="266" r:id="rId3"/>
    <p:sldId id="257" r:id="rId4"/>
    <p:sldId id="267" r:id="rId5"/>
    <p:sldId id="268" r:id="rId6"/>
    <p:sldId id="269" r:id="rId7"/>
    <p:sldId id="270" r:id="rId8"/>
    <p:sldId id="271" r:id="rId9"/>
    <p:sldId id="272" r:id="rId10"/>
    <p:sldId id="273" r:id="rId11"/>
    <p:sldId id="274" r:id="rId12"/>
    <p:sldId id="275" r:id="rId13"/>
    <p:sldId id="276" r:id="rId14"/>
    <p:sldId id="277" r:id="rId15"/>
    <p:sldId id="304" r:id="rId16"/>
    <p:sldId id="305" r:id="rId17"/>
    <p:sldId id="306" r:id="rId18"/>
    <p:sldId id="278" r:id="rId19"/>
    <p:sldId id="307" r:id="rId20"/>
    <p:sldId id="279" r:id="rId21"/>
    <p:sldId id="280" r:id="rId22"/>
    <p:sldId id="308" r:id="rId23"/>
    <p:sldId id="282" r:id="rId24"/>
    <p:sldId id="283" r:id="rId25"/>
    <p:sldId id="284" r:id="rId26"/>
    <p:sldId id="285" r:id="rId27"/>
    <p:sldId id="286" r:id="rId28"/>
    <p:sldId id="287" r:id="rId29"/>
    <p:sldId id="288" r:id="rId30"/>
    <p:sldId id="289" r:id="rId31"/>
    <p:sldId id="290" r:id="rId32"/>
    <p:sldId id="291" r:id="rId33"/>
    <p:sldId id="309" r:id="rId34"/>
    <p:sldId id="311" r:id="rId35"/>
    <p:sldId id="310" r:id="rId36"/>
    <p:sldId id="292" r:id="rId37"/>
    <p:sldId id="312" r:id="rId38"/>
    <p:sldId id="293" r:id="rId39"/>
    <p:sldId id="294" r:id="rId40"/>
    <p:sldId id="295" r:id="rId41"/>
    <p:sldId id="313" r:id="rId42"/>
    <p:sldId id="296" r:id="rId43"/>
    <p:sldId id="314" r:id="rId44"/>
    <p:sldId id="297" r:id="rId45"/>
    <p:sldId id="298" r:id="rId46"/>
    <p:sldId id="299" r:id="rId47"/>
    <p:sldId id="316" r:id="rId48"/>
    <p:sldId id="317" r:id="rId49"/>
    <p:sldId id="315" r:id="rId50"/>
    <p:sldId id="300" r:id="rId51"/>
    <p:sldId id="318" r:id="rId52"/>
    <p:sldId id="301" r:id="rId53"/>
    <p:sldId id="302" r:id="rId54"/>
    <p:sldId id="319" r:id="rId55"/>
    <p:sldId id="303" r:id="rId5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E0B1656-CFDC-43E5-8D28-957CC2F9E086}" type="datetimeFigureOut">
              <a:rPr lang="es-CO" smtClean="0"/>
              <a:t>04/12/2015</a:t>
            </a:fld>
            <a:endParaRPr lang="es-CO"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6D34266-0DE1-4953-A7C4-A4FE6252F1A3}" type="slidenum">
              <a:rPr lang="es-CO" smtClean="0"/>
              <a:t>‹Nº›</a:t>
            </a:fld>
            <a:endParaRPr lang="es-CO" dirty="0"/>
          </a:p>
        </p:txBody>
      </p:sp>
    </p:spTree>
    <p:extLst>
      <p:ext uri="{BB962C8B-B14F-4D97-AF65-F5344CB8AC3E}">
        <p14:creationId xmlns:p14="http://schemas.microsoft.com/office/powerpoint/2010/main" val="1805086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96D34266-0DE1-4953-A7C4-A4FE6252F1A3}" type="slidenum">
              <a:rPr lang="es-CO" smtClean="0"/>
              <a:t>23</a:t>
            </a:fld>
            <a:endParaRPr lang="es-CO" dirty="0"/>
          </a:p>
        </p:txBody>
      </p:sp>
    </p:spTree>
    <p:extLst>
      <p:ext uri="{BB962C8B-B14F-4D97-AF65-F5344CB8AC3E}">
        <p14:creationId xmlns:p14="http://schemas.microsoft.com/office/powerpoint/2010/main" val="15565539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04/12/2015</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04/12/2015</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s-ES" smtClean="0"/>
              <a:t>Haga clic para modificar el estilo de título del patrón</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s-ES" smtClean="0"/>
              <a:t>Haga clic para modificar el estilo de texto del patrón</a:t>
            </a:r>
          </a:p>
        </p:txBody>
      </p:sp>
      <p:sp>
        <p:nvSpPr>
          <p:cNvPr id="4" name="Date Placeholder 3"/>
          <p:cNvSpPr>
            <a:spLocks noGrp="1"/>
          </p:cNvSpPr>
          <p:nvPr>
            <p:ph type="dt" sz="half" idx="10"/>
          </p:nvPr>
        </p:nvSpPr>
        <p:spPr/>
        <p:txBody>
          <a:bodyPr/>
          <a:lstStyle/>
          <a:p>
            <a:fld id="{7A847CFC-816F-41D0-AAC0-9BF4FEBC753E}" type="datetimeFigureOut">
              <a:rPr lang="es-ES" smtClean="0"/>
              <a:t>04/12/2015</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04/12/2015</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
        <p:nvSpPr>
          <p:cNvPr id="8" name="Title 7"/>
          <p:cNvSpPr>
            <a:spLocks noGrp="1"/>
          </p:cNvSpPr>
          <p:nvPr>
            <p:ph type="title"/>
          </p:nvPr>
        </p:nvSpPr>
        <p:spPr/>
        <p:txBody>
          <a:bodyPr/>
          <a:lstStyle/>
          <a:p>
            <a:r>
              <a:rPr lang="es-ES" smtClean="0"/>
              <a:t>Haga clic para modificar el estilo de título del patrón</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s-ES" smtClean="0"/>
              <a:t>Haga clic para modificar el estilo de texto del patrón</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s-ES" smtClean="0"/>
              <a:t>Haga clic para modificar el estilo de texto del patrón</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7A847CFC-816F-41D0-AAC0-9BF4FEBC753E}" type="datetimeFigureOut">
              <a:rPr lang="es-ES" smtClean="0"/>
              <a:t>04/12/2015</a:t>
            </a:fld>
            <a:endParaRPr lang="es-ES" dirty="0"/>
          </a:p>
        </p:txBody>
      </p:sp>
      <p:sp>
        <p:nvSpPr>
          <p:cNvPr id="8" name="Footer Placeholder 7"/>
          <p:cNvSpPr>
            <a:spLocks noGrp="1"/>
          </p:cNvSpPr>
          <p:nvPr>
            <p:ph type="ftr" sz="quarter" idx="11"/>
          </p:nvPr>
        </p:nvSpPr>
        <p:spPr/>
        <p:txBody>
          <a:bodyPr/>
          <a:lstStyle/>
          <a:p>
            <a:endParaRPr lang="es-ES" dirty="0"/>
          </a:p>
        </p:txBody>
      </p:sp>
      <p:sp>
        <p:nvSpPr>
          <p:cNvPr id="9" name="Slide Number Placeholder 8"/>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7A847CFC-816F-41D0-AAC0-9BF4FEBC753E}" type="datetimeFigureOut">
              <a:rPr lang="es-ES" smtClean="0"/>
              <a:t>04/12/2015</a:t>
            </a:fld>
            <a:endParaRPr lang="es-ES" dirty="0"/>
          </a:p>
        </p:txBody>
      </p:sp>
      <p:sp>
        <p:nvSpPr>
          <p:cNvPr id="4" name="Footer Placeholder 3"/>
          <p:cNvSpPr>
            <a:spLocks noGrp="1"/>
          </p:cNvSpPr>
          <p:nvPr>
            <p:ph type="ftr" sz="quarter" idx="11"/>
          </p:nvPr>
        </p:nvSpPr>
        <p:spPr/>
        <p:txBody>
          <a:bodyPr/>
          <a:lstStyle/>
          <a:p>
            <a:endParaRPr lang="es-ES" dirty="0"/>
          </a:p>
        </p:txBody>
      </p:sp>
      <p:sp>
        <p:nvSpPr>
          <p:cNvPr id="5" name="Slide Number Placeholder 4"/>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847CFC-816F-41D0-AAC0-9BF4FEBC753E}" type="datetimeFigureOut">
              <a:rPr lang="es-ES" smtClean="0"/>
              <a:t>04/12/2015</a:t>
            </a:fld>
            <a:endParaRPr lang="es-ES" dirty="0"/>
          </a:p>
        </p:txBody>
      </p:sp>
      <p:sp>
        <p:nvSpPr>
          <p:cNvPr id="3" name="Footer Placeholder 2"/>
          <p:cNvSpPr>
            <a:spLocks noGrp="1"/>
          </p:cNvSpPr>
          <p:nvPr>
            <p:ph type="ftr" sz="quarter" idx="11"/>
          </p:nvPr>
        </p:nvSpPr>
        <p:spPr/>
        <p:txBody>
          <a:bodyPr/>
          <a:lstStyle/>
          <a:p>
            <a:endParaRPr lang="es-ES" dirty="0"/>
          </a:p>
        </p:txBody>
      </p:sp>
      <p:sp>
        <p:nvSpPr>
          <p:cNvPr id="4" name="Slide Number Placeholder 3"/>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dirty="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s-ES" smtClean="0"/>
              <a:t>Haga clic para modificar el estilo de título del patrón</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04/12/2015</a:t>
            </a:fld>
            <a:endParaRPr lang="es-ES" dirty="0"/>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dirty="0"/>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s-ES" dirty="0" smtClean="0"/>
              <a:t>Haga clic en el icono para agregar una imagen</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04/12/2015</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04/12/2015</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04/12/2015</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7A847CFC-816F-41D0-AAC0-9BF4FEBC753E}" type="datetimeFigureOut">
              <a:rPr lang="es-ES" smtClean="0"/>
              <a:t>04/12/2015</a:t>
            </a:fld>
            <a:endParaRPr lang="es-ES" dirty="0"/>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s-ES" dirty="0"/>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755576" y="2276872"/>
            <a:ext cx="7772400" cy="2304255"/>
          </a:xfrm>
          <a:scene3d>
            <a:camera prst="isometricOffAxis1Right"/>
            <a:lightRig rig="threePt" dir="t"/>
          </a:scene3d>
        </p:spPr>
        <p:txBody>
          <a:bodyPr>
            <a:noAutofit/>
          </a:bodyPr>
          <a:lstStyle/>
          <a:p>
            <a:r>
              <a:rPr lang="es-CO" sz="6600" dirty="0" smtClean="0">
                <a:latin typeface="Algerian" pitchFamily="82" charset="0"/>
              </a:rPr>
              <a:t>ALGUNAS PROMESAS DE DIOS</a:t>
            </a:r>
            <a:endParaRPr lang="es-CO" sz="6600" dirty="0">
              <a:latin typeface="Algerian" pitchFamily="82" charset="0"/>
            </a:endParaRPr>
          </a:p>
        </p:txBody>
      </p:sp>
    </p:spTree>
    <p:extLst>
      <p:ext uri="{BB962C8B-B14F-4D97-AF65-F5344CB8AC3E}">
        <p14:creationId xmlns:p14="http://schemas.microsoft.com/office/powerpoint/2010/main" val="328537771"/>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365760"/>
            <a:ext cx="8496944" cy="548640"/>
          </a:xfrm>
          <a:solidFill>
            <a:schemeClr val="accent1">
              <a:lumMod val="60000"/>
              <a:lumOff val="40000"/>
            </a:schemeClr>
          </a:solidFill>
          <a:scene3d>
            <a:camera prst="orthographicFront"/>
            <a:lightRig rig="threePt" dir="t"/>
          </a:scene3d>
          <a:sp3d>
            <a:bevelT prst="relaxedInset"/>
          </a:sp3d>
        </p:spPr>
        <p:txBody>
          <a:bodyPr/>
          <a:lstStyle/>
          <a:p>
            <a:r>
              <a:rPr lang="es-CO" sz="3600" b="1" dirty="0">
                <a:solidFill>
                  <a:srgbClr val="FF0000"/>
                </a:solidFill>
              </a:rPr>
              <a:t>ALGUNAS PROMESAS DE DIOS</a:t>
            </a:r>
          </a:p>
        </p:txBody>
      </p:sp>
      <p:sp>
        <p:nvSpPr>
          <p:cNvPr id="3" name="2 Marcador de contenido"/>
          <p:cNvSpPr>
            <a:spLocks noGrp="1"/>
          </p:cNvSpPr>
          <p:nvPr>
            <p:ph idx="1"/>
          </p:nvPr>
        </p:nvSpPr>
        <p:spPr>
          <a:xfrm>
            <a:off x="395536" y="1100628"/>
            <a:ext cx="5904656" cy="2904435"/>
          </a:xfrm>
          <a:solidFill>
            <a:schemeClr val="accent5">
              <a:lumMod val="20000"/>
              <a:lumOff val="80000"/>
            </a:schemeClr>
          </a:solidFill>
          <a:scene3d>
            <a:camera prst="orthographicFront"/>
            <a:lightRig rig="threePt" dir="t"/>
          </a:scene3d>
          <a:sp3d>
            <a:bevelT prst="relaxedInset"/>
          </a:sp3d>
        </p:spPr>
        <p:txBody>
          <a:bodyPr>
            <a:noAutofit/>
          </a:bodyPr>
          <a:lstStyle/>
          <a:p>
            <a:r>
              <a:rPr lang="es-CO" sz="2400" dirty="0"/>
              <a:t>¿Sabían ustedes que existen 3565 promesas de Dios en la Biblia?</a:t>
            </a:r>
          </a:p>
          <a:p>
            <a:r>
              <a:rPr lang="es-CO" sz="2400" dirty="0"/>
              <a:t>De las 3565, ¿Cuántas de ellas le pediste a Dios que se hicieran realidad en tu vida?</a:t>
            </a:r>
          </a:p>
          <a:p>
            <a:r>
              <a:rPr lang="es-CO" sz="2400" dirty="0" smtClean="0"/>
              <a:t>Meditándolo un poco: ¡Nosotros </a:t>
            </a:r>
            <a:r>
              <a:rPr lang="es-CO" sz="2400" dirty="0"/>
              <a:t>no tendemos a reclamar las promesas de Dios</a:t>
            </a:r>
            <a:r>
              <a:rPr lang="es-CO" sz="2400" dirty="0" smtClean="0"/>
              <a:t>…</a:t>
            </a:r>
            <a:endParaRPr lang="es-CO" sz="2400"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124744"/>
            <a:ext cx="2680926"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27584" y="4149080"/>
            <a:ext cx="8064896" cy="954107"/>
          </a:xfrm>
          <a:prstGeom prst="rect">
            <a:avLst/>
          </a:prstGeom>
          <a:solidFill>
            <a:schemeClr val="bg2">
              <a:lumMod val="90000"/>
            </a:schemeClr>
          </a:solidFill>
          <a:scene3d>
            <a:camera prst="orthographicFront"/>
            <a:lightRig rig="threePt" dir="t"/>
          </a:scene3d>
          <a:sp3d>
            <a:bevelT prst="relaxedInset"/>
          </a:sp3d>
        </p:spPr>
        <p:txBody>
          <a:bodyPr wrap="square">
            <a:spAutoFit/>
          </a:bodyPr>
          <a:lstStyle/>
          <a:p>
            <a:r>
              <a:rPr lang="es-CO" sz="2800" b="1" dirty="0"/>
              <a:t>Pero hay una fórmula. ¿Quieres saber cuál es? Sigue leyendo…</a:t>
            </a:r>
          </a:p>
        </p:txBody>
      </p:sp>
    </p:spTree>
    <p:extLst>
      <p:ext uri="{BB962C8B-B14F-4D97-AF65-F5344CB8AC3E}">
        <p14:creationId xmlns:p14="http://schemas.microsoft.com/office/powerpoint/2010/main" val="285747660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04664"/>
            <a:ext cx="7925504" cy="4608512"/>
          </a:xfrm>
          <a:solidFill>
            <a:schemeClr val="accent2">
              <a:lumMod val="60000"/>
              <a:lumOff val="40000"/>
            </a:schemeClr>
          </a:solidFill>
          <a:effectLst>
            <a:glow rad="228600">
              <a:schemeClr val="accent1">
                <a:satMod val="175000"/>
                <a:alpha val="40000"/>
              </a:schemeClr>
            </a:glow>
          </a:effectLst>
          <a:scene3d>
            <a:camera prst="orthographicFront"/>
            <a:lightRig rig="threePt" dir="t"/>
          </a:scene3d>
          <a:sp3d>
            <a:bevelT w="152400" h="50800" prst="softRound"/>
          </a:sp3d>
        </p:spPr>
        <p:txBody>
          <a:bodyPr>
            <a:noAutofit/>
          </a:bodyPr>
          <a:lstStyle/>
          <a:p>
            <a:r>
              <a:rPr lang="es-CO" sz="2400" b="1" u="sng" dirty="0" smtClean="0"/>
              <a:t>Primero</a:t>
            </a:r>
            <a:r>
              <a:rPr lang="es-CO" sz="2400" b="1" u="sng" dirty="0"/>
              <a:t>:</a:t>
            </a:r>
            <a:r>
              <a:rPr lang="es-CO" sz="2400" b="1" dirty="0"/>
              <a:t> </a:t>
            </a:r>
            <a:r>
              <a:rPr lang="es-CO" sz="2400" b="0" dirty="0"/>
              <a:t>Lee dos o tres veces en voz alta la promesa que escogiste, procurando entender lo que Dios promete.</a:t>
            </a:r>
          </a:p>
          <a:p>
            <a:r>
              <a:rPr lang="es-CO" sz="2400" u="sng" dirty="0"/>
              <a:t>Segundo</a:t>
            </a:r>
            <a:r>
              <a:rPr lang="es-CO" sz="2400" b="1" dirty="0"/>
              <a:t>: </a:t>
            </a:r>
            <a:r>
              <a:rPr lang="es-CO" sz="2400" b="0" dirty="0"/>
              <a:t>Identifica la condición que Dios te pide para el cumplimiento de su promesa, y disponte a cumplir esa condición.</a:t>
            </a:r>
          </a:p>
          <a:p>
            <a:r>
              <a:rPr lang="es-CO" sz="2400" b="1" u="sng" dirty="0"/>
              <a:t>Tercero</a:t>
            </a:r>
            <a:r>
              <a:rPr lang="es-CO" sz="2400" b="1" dirty="0"/>
              <a:t>: </a:t>
            </a:r>
            <a:r>
              <a:rPr lang="es-CO" sz="2400" b="0" dirty="0"/>
              <a:t>En oración, pídele a Dios que cumpla esa promesa específica en relación contigo y dile que aceptas la condición que el te pide.</a:t>
            </a:r>
          </a:p>
          <a:p>
            <a:r>
              <a:rPr lang="es-CO" sz="2400" b="1" u="sng" dirty="0"/>
              <a:t>Cuarto</a:t>
            </a:r>
            <a:r>
              <a:rPr lang="es-CO" sz="2400" b="1" dirty="0"/>
              <a:t>: </a:t>
            </a:r>
            <a:r>
              <a:rPr lang="es-CO" sz="2400" b="0" dirty="0"/>
              <a:t>Agradécele anticipadamente porque ya te escuchó y porque ya cumplió su promesa en ti. Dile que ya decidiste cumplir, o mejor, que ya estás cumpliendo la condición.</a:t>
            </a:r>
          </a:p>
        </p:txBody>
      </p:sp>
    </p:spTree>
    <p:extLst>
      <p:ext uri="{BB962C8B-B14F-4D97-AF65-F5344CB8AC3E}">
        <p14:creationId xmlns:p14="http://schemas.microsoft.com/office/powerpoint/2010/main" val="26966066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22960" y="365760"/>
            <a:ext cx="4829160" cy="548640"/>
          </a:xfrm>
          <a:solidFill>
            <a:schemeClr val="accent1">
              <a:lumMod val="40000"/>
              <a:lumOff val="60000"/>
            </a:schemeClr>
          </a:solidFill>
          <a:effectLst>
            <a:glow rad="228600">
              <a:schemeClr val="accent2">
                <a:satMod val="175000"/>
                <a:alpha val="40000"/>
              </a:schemeClr>
            </a:glow>
          </a:effectLst>
          <a:scene3d>
            <a:camera prst="orthographicFront"/>
            <a:lightRig rig="threePt" dir="t"/>
          </a:scene3d>
          <a:sp3d>
            <a:bevelT prst="relaxedInset"/>
          </a:sp3d>
        </p:spPr>
        <p:txBody>
          <a:bodyPr/>
          <a:lstStyle/>
          <a:p>
            <a:r>
              <a:rPr lang="es-CO" dirty="0" smtClean="0"/>
              <a:t>Dios y tus caminos</a:t>
            </a:r>
            <a:endParaRPr lang="es-CO" dirty="0"/>
          </a:p>
        </p:txBody>
      </p:sp>
      <p:sp>
        <p:nvSpPr>
          <p:cNvPr id="3" name="2 Marcador de contenido"/>
          <p:cNvSpPr>
            <a:spLocks noGrp="1"/>
          </p:cNvSpPr>
          <p:nvPr>
            <p:ph idx="1"/>
          </p:nvPr>
        </p:nvSpPr>
        <p:spPr>
          <a:xfrm>
            <a:off x="827584" y="1196752"/>
            <a:ext cx="7520940" cy="3744416"/>
          </a:xfrm>
          <a:solidFill>
            <a:schemeClr val="accent4">
              <a:lumMod val="20000"/>
              <a:lumOff val="80000"/>
            </a:schemeClr>
          </a:solidFill>
          <a:effectLst>
            <a:glow rad="228600">
              <a:schemeClr val="accent3">
                <a:satMod val="175000"/>
                <a:alpha val="40000"/>
              </a:schemeClr>
            </a:glow>
          </a:effectLst>
          <a:scene3d>
            <a:camera prst="orthographicFront"/>
            <a:lightRig rig="threePt" dir="t"/>
          </a:scene3d>
          <a:sp3d>
            <a:bevelT w="152400" h="50800" prst="softRound"/>
          </a:sp3d>
        </p:spPr>
        <p:txBody>
          <a:bodyPr>
            <a:normAutofit fontScale="92500" lnSpcReduction="10000"/>
          </a:bodyPr>
          <a:lstStyle/>
          <a:p>
            <a:r>
              <a:rPr lang="es-CO" sz="2400" u="sng" dirty="0" smtClean="0"/>
              <a:t>Salmo </a:t>
            </a:r>
            <a:r>
              <a:rPr lang="es-CO" sz="2400" u="sng" dirty="0"/>
              <a:t>32:8.</a:t>
            </a:r>
            <a:r>
              <a:rPr lang="es-CO" sz="2400" b="0" dirty="0"/>
              <a:t> </a:t>
            </a:r>
            <a:r>
              <a:rPr lang="es-CO" sz="2400" b="0" dirty="0" smtClean="0"/>
              <a:t>«Te </a:t>
            </a:r>
            <a:r>
              <a:rPr lang="es-CO" sz="2400" b="0" dirty="0"/>
              <a:t>haré entender y te </a:t>
            </a:r>
            <a:r>
              <a:rPr lang="es-CO" sz="2400" b="0" dirty="0" smtClean="0"/>
              <a:t>enseñaré el </a:t>
            </a:r>
            <a:r>
              <a:rPr lang="es-CO" sz="2400" b="0" dirty="0"/>
              <a:t>camino en que debes </a:t>
            </a:r>
            <a:r>
              <a:rPr lang="es-CO" sz="2400" b="0" dirty="0" smtClean="0"/>
              <a:t>andar; sobre </a:t>
            </a:r>
            <a:r>
              <a:rPr lang="es-CO" sz="2400" b="0" dirty="0"/>
              <a:t>ti fijaré mis </a:t>
            </a:r>
            <a:r>
              <a:rPr lang="es-CO" sz="2400" b="0" dirty="0" smtClean="0"/>
              <a:t>ojos».</a:t>
            </a:r>
          </a:p>
          <a:p>
            <a:r>
              <a:rPr lang="es-CO" sz="2400" b="0" dirty="0">
                <a:solidFill>
                  <a:srgbClr val="FF0000"/>
                </a:solidFill>
              </a:rPr>
              <a:t>David se había descarriado por haberse apartado del camino de Dios y haber rechazado su dirección. </a:t>
            </a:r>
            <a:endParaRPr lang="es-CO" sz="2400" b="0" dirty="0" smtClean="0">
              <a:solidFill>
                <a:srgbClr val="FF0000"/>
              </a:solidFill>
            </a:endParaRPr>
          </a:p>
          <a:p>
            <a:r>
              <a:rPr lang="es-CO" sz="2400" b="0" dirty="0" smtClean="0">
                <a:solidFill>
                  <a:srgbClr val="FF0000"/>
                </a:solidFill>
              </a:rPr>
              <a:t>A </a:t>
            </a:r>
            <a:r>
              <a:rPr lang="es-CO" sz="2400" b="0" dirty="0">
                <a:solidFill>
                  <a:srgbClr val="FF0000"/>
                </a:solidFill>
              </a:rPr>
              <a:t>fin de impedir que en lo futuro se repitiera su trágica experiencia o le pudiera acaecer una caída moral de cualquier tipo, </a:t>
            </a:r>
            <a:r>
              <a:rPr lang="es-CO" sz="2400" b="0" u="sng" dirty="0"/>
              <a:t>lo que más necesitaba era una </a:t>
            </a:r>
            <a:r>
              <a:rPr lang="es-CO" sz="2400" b="0" u="sng" dirty="0" smtClean="0"/>
              <a:t>re consagración </a:t>
            </a:r>
            <a:r>
              <a:rPr lang="es-CO" sz="2400" b="0" u="sng" dirty="0"/>
              <a:t>de su voluntad a Dios para que éste pudiera guiarlo desde ese momento</a:t>
            </a:r>
            <a:r>
              <a:rPr lang="es-CO" sz="2400" b="0" dirty="0">
                <a:solidFill>
                  <a:srgbClr val="FF0000"/>
                </a:solidFill>
              </a:rPr>
              <a:t>. La bondadosa promesa de Dios proporcionó la seguridad necesaria en cuanto a la victoria futura y le inspiró esperanza.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16632"/>
            <a:ext cx="2148830"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2173242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548680"/>
            <a:ext cx="7520940" cy="4131797"/>
          </a:xfrm>
          <a:solidFill>
            <a:schemeClr val="accent4">
              <a:lumMod val="20000"/>
              <a:lumOff val="80000"/>
            </a:schemeClr>
          </a:solidFill>
          <a:effectLst>
            <a:glow rad="228600">
              <a:schemeClr val="accent2">
                <a:satMod val="175000"/>
                <a:alpha val="40000"/>
              </a:schemeClr>
            </a:glow>
          </a:effectLst>
          <a:scene3d>
            <a:camera prst="orthographicFront"/>
            <a:lightRig rig="threePt" dir="t"/>
          </a:scene3d>
          <a:sp3d>
            <a:bevelT prst="relaxedInset"/>
          </a:sp3d>
        </p:spPr>
        <p:txBody>
          <a:bodyPr>
            <a:normAutofit fontScale="92500" lnSpcReduction="10000"/>
          </a:bodyPr>
          <a:lstStyle/>
          <a:p>
            <a:r>
              <a:rPr lang="es-CO" sz="2400" u="sng" dirty="0"/>
              <a:t>Salmo </a:t>
            </a:r>
            <a:r>
              <a:rPr lang="es-CO" sz="2400" u="sng" dirty="0" smtClean="0"/>
              <a:t>58:11</a:t>
            </a:r>
            <a:r>
              <a:rPr lang="es-CO" sz="2400" dirty="0" smtClean="0"/>
              <a:t>.  </a:t>
            </a:r>
            <a:r>
              <a:rPr lang="es-CO" sz="2400" b="0" dirty="0" smtClean="0"/>
              <a:t>Entonces </a:t>
            </a:r>
            <a:r>
              <a:rPr lang="es-CO" sz="2400" b="0" dirty="0"/>
              <a:t>dirá el hombre: </a:t>
            </a:r>
            <a:r>
              <a:rPr lang="es-CO" sz="2400" b="0" dirty="0" smtClean="0"/>
              <a:t>"</a:t>
            </a:r>
            <a:r>
              <a:rPr lang="es-CO" sz="2400" b="0" dirty="0"/>
              <a:t>Ciertamente hay galardón para el justo; </a:t>
            </a:r>
            <a:r>
              <a:rPr lang="es-CO" sz="2400" b="0" dirty="0" smtClean="0"/>
              <a:t>ciertamente </a:t>
            </a:r>
            <a:r>
              <a:rPr lang="es-CO" sz="2400" b="0" dirty="0"/>
              <a:t>hay Dios que </a:t>
            </a:r>
            <a:r>
              <a:rPr lang="es-CO" sz="2400" b="0" dirty="0" smtClean="0"/>
              <a:t>juzga en </a:t>
            </a:r>
            <a:r>
              <a:rPr lang="es-CO" sz="2400" b="0" dirty="0"/>
              <a:t>la </a:t>
            </a:r>
            <a:r>
              <a:rPr lang="es-CO" sz="2400" b="0" dirty="0" smtClean="0"/>
              <a:t>tierra«.</a:t>
            </a:r>
          </a:p>
          <a:p>
            <a:r>
              <a:rPr lang="es-CO" sz="2400" b="0" dirty="0"/>
              <a:t> Toda la humanidad reconocerá que Dios interviene para recompensar Injusticia y castigar el pecado. </a:t>
            </a:r>
            <a:r>
              <a:rPr lang="es-CO" sz="2400" dirty="0">
                <a:solidFill>
                  <a:srgbClr val="FF0000"/>
                </a:solidFill>
              </a:rPr>
              <a:t>Aunque a veces puede parecer que Dios permite que los males y la injusticia se perpetúen sin impedimento, en realidad tiene los ojos puestos en todas las maldades cometidas por los pecadores, de las cuales lleva una cuenta exacta, y a su debido tiempo intervendrá.  Hay un límite, más allá del cual no se permitirá que pasen los impíos</a:t>
            </a:r>
            <a:r>
              <a:rPr lang="es-CO" sz="2400" b="0" dirty="0"/>
              <a:t>.  Esta lección se parece mucho a la que el rey Nabucodonosor debió aprender durante sus siete años de </a:t>
            </a:r>
            <a:r>
              <a:rPr lang="es-CO" sz="2400" b="0" dirty="0" smtClean="0"/>
              <a:t>locura.</a:t>
            </a:r>
            <a:endParaRPr lang="es-CO" sz="2400" b="0" dirty="0"/>
          </a:p>
        </p:txBody>
      </p:sp>
    </p:spTree>
    <p:extLst>
      <p:ext uri="{BB962C8B-B14F-4D97-AF65-F5344CB8AC3E}">
        <p14:creationId xmlns:p14="http://schemas.microsoft.com/office/powerpoint/2010/main" val="125273633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332656"/>
            <a:ext cx="7520940" cy="4347821"/>
          </a:xfrm>
          <a:solidFill>
            <a:schemeClr val="accent1">
              <a:lumMod val="20000"/>
              <a:lumOff val="80000"/>
            </a:schemeClr>
          </a:solidFill>
          <a:effectLst>
            <a:glow rad="228600">
              <a:schemeClr val="accent3">
                <a:satMod val="175000"/>
                <a:alpha val="40000"/>
              </a:schemeClr>
            </a:glow>
          </a:effectLst>
          <a:scene3d>
            <a:camera prst="orthographicFront"/>
            <a:lightRig rig="threePt" dir="t"/>
          </a:scene3d>
          <a:sp3d>
            <a:bevelT prst="relaxedInset"/>
          </a:sp3d>
        </p:spPr>
        <p:txBody>
          <a:bodyPr>
            <a:normAutofit fontScale="92500" lnSpcReduction="10000"/>
          </a:bodyPr>
          <a:lstStyle/>
          <a:p>
            <a:r>
              <a:rPr lang="es-CO" sz="2800" u="sng" dirty="0"/>
              <a:t>Salmo 121:3,4 </a:t>
            </a:r>
            <a:r>
              <a:rPr lang="es-CO" dirty="0" smtClean="0"/>
              <a:t>. </a:t>
            </a:r>
            <a:r>
              <a:rPr lang="es-CO" sz="2400" dirty="0" smtClean="0"/>
              <a:t>«</a:t>
            </a:r>
            <a:r>
              <a:rPr lang="es-CO" sz="2600" b="0" dirty="0" smtClean="0">
                <a:latin typeface="Agency FB" pitchFamily="34" charset="0"/>
              </a:rPr>
              <a:t>No </a:t>
            </a:r>
            <a:r>
              <a:rPr lang="es-CO" sz="2600" b="0" dirty="0">
                <a:latin typeface="Agency FB" pitchFamily="34" charset="0"/>
              </a:rPr>
              <a:t>dará tu pie al resbaladero </a:t>
            </a:r>
            <a:r>
              <a:rPr lang="es-CO" sz="2600" b="0" dirty="0" smtClean="0">
                <a:latin typeface="Agency FB" pitchFamily="34" charset="0"/>
              </a:rPr>
              <a:t> ni </a:t>
            </a:r>
            <a:r>
              <a:rPr lang="es-CO" sz="2600" b="0" dirty="0">
                <a:latin typeface="Agency FB" pitchFamily="34" charset="0"/>
              </a:rPr>
              <a:t>se dormirá el que te guarda. </a:t>
            </a:r>
            <a:r>
              <a:rPr lang="es-CO" sz="2600" b="0" dirty="0" smtClean="0">
                <a:latin typeface="Agency FB" pitchFamily="34" charset="0"/>
              </a:rPr>
              <a:t> </a:t>
            </a:r>
            <a:r>
              <a:rPr lang="es-CO" sz="2600" b="0" dirty="0">
                <a:latin typeface="Agency FB" pitchFamily="34" charset="0"/>
              </a:rPr>
              <a:t>4 Por cierto, no se adormecerá ni dormirá </a:t>
            </a:r>
            <a:r>
              <a:rPr lang="es-CO" sz="2600" b="0" dirty="0" smtClean="0">
                <a:latin typeface="Agency FB" pitchFamily="34" charset="0"/>
              </a:rPr>
              <a:t>el </a:t>
            </a:r>
            <a:r>
              <a:rPr lang="es-CO" sz="2600" b="0" dirty="0">
                <a:latin typeface="Agency FB" pitchFamily="34" charset="0"/>
              </a:rPr>
              <a:t>que guarda a Israel</a:t>
            </a:r>
            <a:r>
              <a:rPr lang="es-CO" sz="2400" b="0" dirty="0" smtClean="0"/>
              <a:t>..»</a:t>
            </a:r>
          </a:p>
          <a:p>
            <a:r>
              <a:rPr lang="es-CO" sz="2400" b="0" dirty="0"/>
              <a:t>“¡No permita él que tu pie sea movido; que el que te guarda vacile!” Es posible que un grupo de peregrinos cantara este </a:t>
            </a:r>
            <a:r>
              <a:rPr lang="es-CO" sz="2400" b="0" dirty="0" smtClean="0"/>
              <a:t>versículo cuando se dirigían a Jerusalén para participar de las festividades, </a:t>
            </a:r>
            <a:r>
              <a:rPr lang="es-CO" sz="2400" b="0" dirty="0"/>
              <a:t>y que otro grupo le respondiera con las palabras de confianza del </a:t>
            </a:r>
            <a:r>
              <a:rPr lang="es-CO" sz="2400" dirty="0" smtClean="0">
                <a:solidFill>
                  <a:srgbClr val="FF0000"/>
                </a:solidFill>
              </a:rPr>
              <a:t>Salmo 121:5</a:t>
            </a:r>
            <a:r>
              <a:rPr lang="es-CO" sz="2400" b="0" dirty="0" smtClean="0"/>
              <a:t>, «</a:t>
            </a:r>
            <a:r>
              <a:rPr lang="es-CO" sz="2400" b="0" dirty="0" smtClean="0">
                <a:latin typeface="Agency FB" pitchFamily="34" charset="0"/>
              </a:rPr>
              <a:t>El Eterno es tu guardián, es tu sombra a tu mano derecha».</a:t>
            </a:r>
          </a:p>
          <a:p>
            <a:r>
              <a:rPr lang="es-CO" sz="2400" b="0" dirty="0"/>
              <a:t>P</a:t>
            </a:r>
            <a:r>
              <a:rPr lang="es-CO" sz="2400" b="0" dirty="0" smtClean="0"/>
              <a:t>ara </a:t>
            </a:r>
            <a:r>
              <a:rPr lang="es-CO" sz="2400" b="0" dirty="0"/>
              <a:t>indicar que esa plegaria era innecesaria, pues la vigilancia de Dios es permanente e incansable.  </a:t>
            </a:r>
            <a:r>
              <a:rPr lang="es-CO" sz="2400" u="sng" dirty="0">
                <a:solidFill>
                  <a:srgbClr val="FF0000"/>
                </a:solidFill>
              </a:rPr>
              <a:t>El Eterno nunca se fatiga, y está siempre atento a las necesidades de sus hijos. </a:t>
            </a:r>
          </a:p>
        </p:txBody>
      </p:sp>
    </p:spTree>
    <p:extLst>
      <p:ext uri="{BB962C8B-B14F-4D97-AF65-F5344CB8AC3E}">
        <p14:creationId xmlns:p14="http://schemas.microsoft.com/office/powerpoint/2010/main" val="1405839891"/>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04664"/>
            <a:ext cx="7520940" cy="4464496"/>
          </a:xfrm>
          <a:solidFill>
            <a:schemeClr val="accent1">
              <a:lumMod val="20000"/>
              <a:lumOff val="80000"/>
            </a:schemeClr>
          </a:solidFill>
          <a:effectLst>
            <a:glow rad="228600">
              <a:schemeClr val="accent6">
                <a:satMod val="175000"/>
                <a:alpha val="40000"/>
              </a:schemeClr>
            </a:glow>
          </a:effectLst>
          <a:scene3d>
            <a:camera prst="orthographicFront"/>
            <a:lightRig rig="threePt" dir="t"/>
          </a:scene3d>
          <a:sp3d>
            <a:bevelT w="152400" h="50800" prst="softRound"/>
          </a:sp3d>
        </p:spPr>
        <p:txBody>
          <a:bodyPr>
            <a:normAutofit fontScale="92500" lnSpcReduction="10000"/>
          </a:bodyPr>
          <a:lstStyle/>
          <a:p>
            <a:r>
              <a:rPr lang="es-CO" sz="3000" u="sng" dirty="0" smtClean="0"/>
              <a:t>Santiago </a:t>
            </a:r>
            <a:r>
              <a:rPr lang="es-CO" sz="3000" u="sng" dirty="0"/>
              <a:t>1:5.</a:t>
            </a:r>
            <a:r>
              <a:rPr lang="es-CO" sz="3000" b="0" dirty="0"/>
              <a:t> </a:t>
            </a:r>
            <a:r>
              <a:rPr lang="es-CO" sz="3000" b="0" dirty="0" smtClean="0"/>
              <a:t> </a:t>
            </a:r>
            <a:r>
              <a:rPr lang="es-CO" sz="2400" b="0" dirty="0" smtClean="0"/>
              <a:t>«</a:t>
            </a:r>
            <a:r>
              <a:rPr lang="es-CO" sz="2600" b="0" dirty="0" smtClean="0">
                <a:latin typeface="Agency FB" pitchFamily="34" charset="0"/>
              </a:rPr>
              <a:t>Si </a:t>
            </a:r>
            <a:r>
              <a:rPr lang="es-CO" sz="2600" b="0" dirty="0">
                <a:latin typeface="Agency FB" pitchFamily="34" charset="0"/>
              </a:rPr>
              <a:t>alguno de vosotros tiene falta de sabiduría, pídala a Dios, el cual da a todos abundantemente y sin reproche, y le será </a:t>
            </a:r>
            <a:r>
              <a:rPr lang="es-CO" sz="2600" b="0" dirty="0" smtClean="0">
                <a:latin typeface="Agency FB" pitchFamily="34" charset="0"/>
              </a:rPr>
              <a:t>dada</a:t>
            </a:r>
            <a:r>
              <a:rPr lang="es-CO" sz="2400" b="0" dirty="0" smtClean="0"/>
              <a:t>»</a:t>
            </a:r>
          </a:p>
          <a:p>
            <a:r>
              <a:rPr lang="es-CO" sz="2400" dirty="0">
                <a:solidFill>
                  <a:srgbClr val="FF0000"/>
                </a:solidFill>
              </a:rPr>
              <a:t>Santiago </a:t>
            </a:r>
            <a:r>
              <a:rPr lang="es-CO" sz="2400" dirty="0" smtClean="0">
                <a:solidFill>
                  <a:srgbClr val="FF0000"/>
                </a:solidFill>
              </a:rPr>
              <a:t>explica </a:t>
            </a:r>
            <a:r>
              <a:rPr lang="es-CO" sz="2400" dirty="0">
                <a:solidFill>
                  <a:srgbClr val="FF0000"/>
                </a:solidFill>
              </a:rPr>
              <a:t>cómo cualquiera puede hallar el poder y el entendimiento que lo convertirán en un cristiano victorioso en medio de los problemas de la vida. </a:t>
            </a:r>
            <a:endParaRPr lang="es-CO" sz="2400" dirty="0" smtClean="0">
              <a:solidFill>
                <a:srgbClr val="FF0000"/>
              </a:solidFill>
            </a:endParaRPr>
          </a:p>
          <a:p>
            <a:r>
              <a:rPr lang="es-CO" sz="2400" b="0" dirty="0" smtClean="0"/>
              <a:t>Esto </a:t>
            </a:r>
            <a:r>
              <a:rPr lang="es-CO" sz="2400" b="0" dirty="0"/>
              <a:t>incluye aun más que el conocimiento exacto, porque el simple conocimiento no garantiza un proceder correcto ni siquiera el razonamiento correcto.  “ </a:t>
            </a:r>
            <a:r>
              <a:rPr lang="es-CO" sz="2400" dirty="0">
                <a:solidFill>
                  <a:srgbClr val="FF0000"/>
                </a:solidFill>
              </a:rPr>
              <a:t>sabiduría nos ayuda a dar el verdadero valor a todo lo que exige nuestra atención, y nos asegura el debido uso del conocimiento cuando nos esforzamos por proceder con rectitud. </a:t>
            </a:r>
          </a:p>
        </p:txBody>
      </p:sp>
    </p:spTree>
    <p:extLst>
      <p:ext uri="{BB962C8B-B14F-4D97-AF65-F5344CB8AC3E}">
        <p14:creationId xmlns:p14="http://schemas.microsoft.com/office/powerpoint/2010/main" val="321270350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04664"/>
            <a:ext cx="7520940" cy="4464496"/>
          </a:xfrm>
          <a:solidFill>
            <a:schemeClr val="accent4">
              <a:lumMod val="20000"/>
              <a:lumOff val="80000"/>
            </a:schemeClr>
          </a:solidFill>
          <a:scene3d>
            <a:camera prst="orthographicFront"/>
            <a:lightRig rig="threePt" dir="t"/>
          </a:scene3d>
          <a:sp3d>
            <a:bevelT prst="relaxedInset"/>
          </a:sp3d>
        </p:spPr>
        <p:txBody>
          <a:bodyPr>
            <a:normAutofit fontScale="77500" lnSpcReduction="20000"/>
          </a:bodyPr>
          <a:lstStyle/>
          <a:p>
            <a:r>
              <a:rPr lang="es-CO" sz="2800" u="sng" dirty="0" smtClean="0"/>
              <a:t>Salmo 26:12</a:t>
            </a:r>
            <a:r>
              <a:rPr lang="es-CO" sz="2800" dirty="0" smtClean="0"/>
              <a:t>.  «</a:t>
            </a:r>
            <a:r>
              <a:rPr lang="es-CO" sz="2800" b="0" dirty="0" smtClean="0"/>
              <a:t>Mi </a:t>
            </a:r>
            <a:r>
              <a:rPr lang="es-CO" sz="2800" b="0" dirty="0"/>
              <a:t>pie ha estado en rectitud; </a:t>
            </a:r>
            <a:r>
              <a:rPr lang="es-CO" sz="2800" b="0" dirty="0" smtClean="0"/>
              <a:t>en </a:t>
            </a:r>
            <a:r>
              <a:rPr lang="es-CO" sz="2800" b="0" dirty="0"/>
              <a:t>las congregaciones bendeciré a </a:t>
            </a:r>
            <a:r>
              <a:rPr lang="es-CO" sz="2800" b="0" dirty="0" smtClean="0"/>
              <a:t>Jehová».</a:t>
            </a:r>
          </a:p>
          <a:p>
            <a:r>
              <a:rPr lang="es-CO" sz="2800" b="0" dirty="0"/>
              <a:t>Después de andar por caminos ásperos y peligrosos, subiendo y bajando montes, sobre piedras y entre espinas, suspira con gran alivio por haber encontrado un lugar seguro “en suelo llano”. </a:t>
            </a:r>
            <a:r>
              <a:rPr lang="es-CO" sz="2800" dirty="0">
                <a:solidFill>
                  <a:srgbClr val="FF0000"/>
                </a:solidFill>
              </a:rPr>
              <a:t>Este es el precioso privilegio de cada hijo de Dios. </a:t>
            </a:r>
            <a:endParaRPr lang="es-CO" sz="2800" dirty="0" smtClean="0">
              <a:solidFill>
                <a:srgbClr val="FF0000"/>
              </a:solidFill>
            </a:endParaRPr>
          </a:p>
          <a:p>
            <a:r>
              <a:rPr lang="es-CO" sz="2800" b="0" dirty="0"/>
              <a:t>Este salmo debiera llevarnos a un autoexamen en cuanto a nuestra lealtad a Dios; y cuando encontremos un lugar “llano” en nuestra experiencia cristiana, debiéramos agradecer a Dios por las evidencias de nuestra salvación. </a:t>
            </a:r>
            <a:r>
              <a:rPr lang="es-CO" sz="2800" dirty="0">
                <a:solidFill>
                  <a:srgbClr val="FF0000"/>
                </a:solidFill>
              </a:rPr>
              <a:t>Necesitamos cultivar el hábito de pensar lo bueno, de evitar las malas compañías, de deleitarnos en la asistencia al culto público. Entonces podremos bendecir a Jehová en la congregación de los justos. </a:t>
            </a:r>
          </a:p>
        </p:txBody>
      </p:sp>
    </p:spTree>
    <p:extLst>
      <p:ext uri="{BB962C8B-B14F-4D97-AF65-F5344CB8AC3E}">
        <p14:creationId xmlns:p14="http://schemas.microsoft.com/office/powerpoint/2010/main" val="781820970"/>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22960" y="365760"/>
            <a:ext cx="5765264" cy="548640"/>
          </a:xfrm>
          <a:solidFill>
            <a:schemeClr val="accent1">
              <a:lumMod val="40000"/>
              <a:lumOff val="60000"/>
            </a:schemeClr>
          </a:solidFill>
          <a:effectLst>
            <a:glow rad="228600">
              <a:schemeClr val="accent2">
                <a:satMod val="175000"/>
                <a:alpha val="40000"/>
              </a:schemeClr>
            </a:glow>
          </a:effectLst>
          <a:scene3d>
            <a:camera prst="orthographicFront"/>
            <a:lightRig rig="threePt" dir="t"/>
          </a:scene3d>
          <a:sp3d>
            <a:bevelT prst="relaxedInset"/>
          </a:sp3d>
        </p:spPr>
        <p:txBody>
          <a:bodyPr/>
          <a:lstStyle/>
          <a:p>
            <a:r>
              <a:rPr lang="es-CO" dirty="0" smtClean="0"/>
              <a:t>Dios y tu voluntad</a:t>
            </a:r>
            <a:endParaRPr lang="es-CO" dirty="0"/>
          </a:p>
        </p:txBody>
      </p:sp>
      <p:sp>
        <p:nvSpPr>
          <p:cNvPr id="3" name="2 Marcador de contenido"/>
          <p:cNvSpPr>
            <a:spLocks noGrp="1"/>
          </p:cNvSpPr>
          <p:nvPr>
            <p:ph idx="1"/>
          </p:nvPr>
        </p:nvSpPr>
        <p:spPr>
          <a:xfrm>
            <a:off x="827584" y="1268760"/>
            <a:ext cx="7520940" cy="3768532"/>
          </a:xfrm>
          <a:solidFill>
            <a:schemeClr val="accent4">
              <a:lumMod val="40000"/>
              <a:lumOff val="60000"/>
            </a:schemeClr>
          </a:solidFill>
          <a:scene3d>
            <a:camera prst="orthographicFront"/>
            <a:lightRig rig="threePt" dir="t"/>
          </a:scene3d>
          <a:sp3d>
            <a:bevelT prst="relaxedInset"/>
          </a:sp3d>
        </p:spPr>
        <p:txBody>
          <a:bodyPr>
            <a:normAutofit fontScale="92500" lnSpcReduction="20000"/>
          </a:bodyPr>
          <a:lstStyle/>
          <a:p>
            <a:r>
              <a:rPr lang="es-CO" sz="2800" u="sng" dirty="0" smtClean="0"/>
              <a:t>Oseas </a:t>
            </a:r>
            <a:r>
              <a:rPr lang="es-CO" sz="2800" u="sng" dirty="0"/>
              <a:t>14:4</a:t>
            </a:r>
            <a:r>
              <a:rPr lang="es-CO" dirty="0"/>
              <a:t>. "</a:t>
            </a:r>
            <a:r>
              <a:rPr lang="es-CO" sz="2400" b="0" dirty="0"/>
              <a:t>Yo los sanaré de su </a:t>
            </a:r>
            <a:r>
              <a:rPr lang="es-CO" sz="2400" b="0" dirty="0" smtClean="0"/>
              <a:t>rebelión, los </a:t>
            </a:r>
            <a:r>
              <a:rPr lang="es-CO" sz="2400" b="0" dirty="0"/>
              <a:t>amaré de pura gracia, </a:t>
            </a:r>
            <a:r>
              <a:rPr lang="es-CO" sz="2400" b="0" dirty="0" smtClean="0"/>
              <a:t> porque </a:t>
            </a:r>
            <a:r>
              <a:rPr lang="es-CO" sz="2400" b="0" dirty="0"/>
              <a:t>mi ira se apartó de ellos</a:t>
            </a:r>
            <a:r>
              <a:rPr lang="es-CO" sz="2400" b="0" dirty="0" smtClean="0"/>
              <a:t>.»</a:t>
            </a:r>
          </a:p>
          <a:p>
            <a:r>
              <a:rPr lang="es-CO" sz="2400" b="0" dirty="0"/>
              <a:t> Dios responde a la oración de arrepentimiento.  La apostasía es considerada aquí como una enfermedad.  Sólo el Médico divino puede curar las enfermedades del alma </a:t>
            </a:r>
            <a:r>
              <a:rPr lang="es-CO" sz="2400" b="0" dirty="0" smtClean="0"/>
              <a:t>(Ver Jer.8:22</a:t>
            </a:r>
            <a:r>
              <a:rPr lang="es-CO" sz="2400" b="0" dirty="0"/>
              <a:t>; </a:t>
            </a:r>
            <a:r>
              <a:rPr lang="es-CO" sz="2400" b="0" dirty="0" smtClean="0"/>
              <a:t>Mat..9:12</a:t>
            </a:r>
            <a:r>
              <a:rPr lang="es-CO" sz="2400" b="0" dirty="0"/>
              <a:t>). </a:t>
            </a:r>
          </a:p>
          <a:p>
            <a:r>
              <a:rPr lang="es-CO" sz="2400" u="sng" dirty="0" smtClean="0"/>
              <a:t>Los </a:t>
            </a:r>
            <a:r>
              <a:rPr lang="es-CO" sz="2400" u="sng" dirty="0"/>
              <a:t>amaré de pura gracia</a:t>
            </a:r>
            <a:r>
              <a:rPr lang="es-CO" sz="2400" b="0" dirty="0"/>
              <a:t>. </a:t>
            </a:r>
            <a:r>
              <a:rPr lang="es-CO" sz="2400" dirty="0" smtClean="0">
                <a:solidFill>
                  <a:srgbClr val="FF0000"/>
                </a:solidFill>
              </a:rPr>
              <a:t>Cuando </a:t>
            </a:r>
            <a:r>
              <a:rPr lang="es-CO" sz="2400" dirty="0">
                <a:solidFill>
                  <a:srgbClr val="FF0000"/>
                </a:solidFill>
              </a:rPr>
              <a:t>los pecados son  perdonados y la justicia de Cristo cubre al pecador, entonces, aunque haya sido pecaminoso, es aceptado delante de Dios como si nunca hubiera pecado.  El registro de sus pecados pasados no se le carga más en ninguna forma, y Dios lo ama así como ama a su propio </a:t>
            </a:r>
            <a:r>
              <a:rPr lang="es-CO" sz="2400" dirty="0" smtClean="0">
                <a:solidFill>
                  <a:srgbClr val="FF0000"/>
                </a:solidFill>
              </a:rPr>
              <a:t>Hijo. </a:t>
            </a:r>
            <a:endParaRPr lang="es-CO" sz="2400" dirty="0">
              <a:solidFill>
                <a:srgbClr val="FF000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188640"/>
            <a:ext cx="2097013" cy="98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0900939"/>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04664"/>
            <a:ext cx="7520940" cy="4536504"/>
          </a:xfrm>
          <a:solidFill>
            <a:schemeClr val="accent4">
              <a:lumMod val="60000"/>
              <a:lumOff val="40000"/>
            </a:schemeClr>
          </a:solidFill>
          <a:scene3d>
            <a:camera prst="orthographicFront"/>
            <a:lightRig rig="threePt" dir="t"/>
          </a:scene3d>
          <a:sp3d>
            <a:bevelT prst="relaxedInset"/>
          </a:sp3d>
        </p:spPr>
        <p:txBody>
          <a:bodyPr>
            <a:normAutofit fontScale="92500" lnSpcReduction="10000"/>
          </a:bodyPr>
          <a:lstStyle/>
          <a:p>
            <a:r>
              <a:rPr lang="es-CO" sz="3000" u="sng" dirty="0"/>
              <a:t>Salmo </a:t>
            </a:r>
            <a:r>
              <a:rPr lang="es-CO" sz="3000" u="sng" dirty="0" smtClean="0"/>
              <a:t>37:23,24</a:t>
            </a:r>
            <a:r>
              <a:rPr lang="es-CO" sz="3000" dirty="0" smtClean="0"/>
              <a:t>.  </a:t>
            </a:r>
            <a:r>
              <a:rPr lang="es-CO" sz="2400" dirty="0" smtClean="0"/>
              <a:t>«</a:t>
            </a:r>
            <a:r>
              <a:rPr lang="es-CO" sz="3000" b="0" dirty="0" smtClean="0">
                <a:latin typeface="Agency FB" pitchFamily="34" charset="0"/>
              </a:rPr>
              <a:t>Por </a:t>
            </a:r>
            <a:r>
              <a:rPr lang="es-CO" sz="3000" b="0" dirty="0">
                <a:latin typeface="Agency FB" pitchFamily="34" charset="0"/>
              </a:rPr>
              <a:t>Jehová son </a:t>
            </a:r>
            <a:r>
              <a:rPr lang="es-CO" sz="3000" b="0" dirty="0" smtClean="0">
                <a:latin typeface="Agency FB" pitchFamily="34" charset="0"/>
              </a:rPr>
              <a:t>ordenados los </a:t>
            </a:r>
            <a:r>
              <a:rPr lang="es-CO" sz="3000" b="0" dirty="0">
                <a:latin typeface="Agency FB" pitchFamily="34" charset="0"/>
              </a:rPr>
              <a:t>pasos del </a:t>
            </a:r>
            <a:r>
              <a:rPr lang="es-CO" sz="3000" b="0" dirty="0" smtClean="0">
                <a:latin typeface="Agency FB" pitchFamily="34" charset="0"/>
              </a:rPr>
              <a:t>hombre </a:t>
            </a:r>
            <a:r>
              <a:rPr lang="es-CO" sz="3000" b="0" dirty="0">
                <a:latin typeface="Agency FB" pitchFamily="34" charset="0"/>
              </a:rPr>
              <a:t>y él aprueba su </a:t>
            </a:r>
            <a:r>
              <a:rPr lang="es-CO" sz="3000" b="0" dirty="0" smtClean="0">
                <a:latin typeface="Agency FB" pitchFamily="34" charset="0"/>
              </a:rPr>
              <a:t>camino. 24 </a:t>
            </a:r>
            <a:r>
              <a:rPr lang="es-CO" sz="3000" b="0" dirty="0">
                <a:latin typeface="Agency FB" pitchFamily="34" charset="0"/>
              </a:rPr>
              <a:t>Cuando el hombre caiga</a:t>
            </a:r>
            <a:r>
              <a:rPr lang="es-CO" sz="3000" b="0" dirty="0" smtClean="0">
                <a:latin typeface="Agency FB" pitchFamily="34" charset="0"/>
              </a:rPr>
              <a:t>, no </a:t>
            </a:r>
            <a:r>
              <a:rPr lang="es-CO" sz="3000" b="0" dirty="0">
                <a:latin typeface="Agency FB" pitchFamily="34" charset="0"/>
              </a:rPr>
              <a:t>quedará postrado, </a:t>
            </a:r>
            <a:r>
              <a:rPr lang="es-CO" sz="3000" b="0" dirty="0" smtClean="0">
                <a:latin typeface="Agency FB" pitchFamily="34" charset="0"/>
              </a:rPr>
              <a:t>porque </a:t>
            </a:r>
            <a:r>
              <a:rPr lang="es-CO" sz="3000" b="0" dirty="0">
                <a:latin typeface="Agency FB" pitchFamily="34" charset="0"/>
              </a:rPr>
              <a:t>Jehová sostiene su mano. </a:t>
            </a:r>
            <a:r>
              <a:rPr lang="es-CO" sz="1900" b="0" dirty="0" smtClean="0">
                <a:latin typeface="Agency FB" pitchFamily="34" charset="0"/>
              </a:rPr>
              <a:t>.»</a:t>
            </a:r>
          </a:p>
          <a:p>
            <a:endParaRPr lang="es-CO" sz="2000" b="0" dirty="0" smtClean="0"/>
          </a:p>
          <a:p>
            <a:r>
              <a:rPr lang="es-CO" sz="2200" b="0" dirty="0"/>
              <a:t>E</a:t>
            </a:r>
            <a:r>
              <a:rPr lang="es-CO" sz="2200" b="0" dirty="0" smtClean="0"/>
              <a:t>l </a:t>
            </a:r>
            <a:r>
              <a:rPr lang="es-CO" sz="2200" b="0" dirty="0"/>
              <a:t>salmista se </a:t>
            </a:r>
            <a:r>
              <a:rPr lang="es-CO" sz="2200" b="0" dirty="0" smtClean="0"/>
              <a:t>refiriere </a:t>
            </a:r>
            <a:r>
              <a:rPr lang="es-CO" sz="2200" b="0" dirty="0"/>
              <a:t>en primer lugar a la persona que cae en alguna situación desafortunada, en el chasco o en la </a:t>
            </a:r>
            <a:r>
              <a:rPr lang="es-CO" sz="2200" b="0" dirty="0" smtClean="0"/>
              <a:t>calamidad, también </a:t>
            </a:r>
            <a:r>
              <a:rPr lang="es-CO" sz="2200" b="0" dirty="0"/>
              <a:t>podría haber aludido a la caída en el pecado.  </a:t>
            </a:r>
            <a:r>
              <a:rPr lang="es-CO" sz="2200" dirty="0">
                <a:solidFill>
                  <a:srgbClr val="FF0000"/>
                </a:solidFill>
              </a:rPr>
              <a:t>El justo no está exento de pecado; pero cuando yerra, inmediatamente toma las medidas necesarias para rectificar su error.</a:t>
            </a:r>
            <a:r>
              <a:rPr lang="es-CO" sz="2200" b="0" dirty="0"/>
              <a:t>  “Cuando estemos vestidos con la justicia de Cristo no nos deleitaremos en el pecado, pues Cristo estará obrando con nosotros.  </a:t>
            </a:r>
            <a:r>
              <a:rPr lang="es-CO" sz="2200" dirty="0">
                <a:solidFill>
                  <a:srgbClr val="FF0000"/>
                </a:solidFill>
              </a:rPr>
              <a:t>Quizá cometamos errores, pero odiaremos el pecado que causó el sufrimiento del Hijo de Dios</a:t>
            </a:r>
            <a:r>
              <a:rPr lang="es-CO" sz="2200" b="0" dirty="0"/>
              <a:t>” (MJ 336). </a:t>
            </a:r>
          </a:p>
        </p:txBody>
      </p:sp>
    </p:spTree>
    <p:extLst>
      <p:ext uri="{BB962C8B-B14F-4D97-AF65-F5344CB8AC3E}">
        <p14:creationId xmlns:p14="http://schemas.microsoft.com/office/powerpoint/2010/main" val="218076589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76672"/>
            <a:ext cx="7520940" cy="4203805"/>
          </a:xfrm>
          <a:solidFill>
            <a:schemeClr val="accent4">
              <a:lumMod val="40000"/>
              <a:lumOff val="60000"/>
            </a:schemeClr>
          </a:solidFill>
          <a:scene3d>
            <a:camera prst="orthographicFront"/>
            <a:lightRig rig="threePt" dir="t"/>
          </a:scene3d>
          <a:sp3d>
            <a:bevelT prst="slope"/>
          </a:sp3d>
        </p:spPr>
        <p:txBody>
          <a:bodyPr/>
          <a:lstStyle/>
          <a:p>
            <a:r>
              <a:rPr lang="es-CO" sz="2800" u="sng" dirty="0"/>
              <a:t>Salmo 25:9 </a:t>
            </a:r>
            <a:r>
              <a:rPr lang="es-CO" dirty="0" smtClean="0"/>
              <a:t>. </a:t>
            </a:r>
            <a:r>
              <a:rPr lang="es-CO" sz="3200" dirty="0" smtClean="0"/>
              <a:t>«</a:t>
            </a:r>
            <a:r>
              <a:rPr lang="es-CO" sz="2400" b="0" dirty="0" smtClean="0"/>
              <a:t>Encaminará </a:t>
            </a:r>
            <a:r>
              <a:rPr lang="es-CO" sz="2400" b="0" dirty="0"/>
              <a:t>a los humildes en la justicia </a:t>
            </a:r>
            <a:r>
              <a:rPr lang="es-CO" sz="2400" b="0" dirty="0" smtClean="0"/>
              <a:t>, y </a:t>
            </a:r>
            <a:r>
              <a:rPr lang="es-CO" sz="2400" b="0" dirty="0"/>
              <a:t>enseñará a los mansos su carrera</a:t>
            </a:r>
            <a:r>
              <a:rPr lang="es-CO" sz="2400" b="0" dirty="0" smtClean="0"/>
              <a:t>..»</a:t>
            </a:r>
          </a:p>
          <a:p>
            <a:r>
              <a:rPr lang="es-CO" sz="2000" b="0" dirty="0">
                <a:solidFill>
                  <a:srgbClr val="FF0000"/>
                </a:solidFill>
              </a:rPr>
              <a:t>Los que están dispuestos a aprender. La humildad es el primer peldaño de la escalera del crecimiento cristiano </a:t>
            </a:r>
            <a:r>
              <a:rPr lang="es-CO" sz="2000" u="sng" dirty="0"/>
              <a:t>(ver </a:t>
            </a:r>
            <a:r>
              <a:rPr lang="es-CO" sz="2000" u="sng" dirty="0" smtClean="0"/>
              <a:t>Mat.18:3</a:t>
            </a:r>
            <a:r>
              <a:rPr lang="es-CO" sz="2000" u="sng" dirty="0"/>
              <a:t>)</a:t>
            </a:r>
            <a:r>
              <a:rPr lang="es-CO" sz="2000" b="0" dirty="0">
                <a:solidFill>
                  <a:srgbClr val="FF0000"/>
                </a:solidFill>
              </a:rPr>
              <a:t>. </a:t>
            </a:r>
            <a:endParaRPr lang="es-CO" sz="2000" b="0" dirty="0" smtClean="0"/>
          </a:p>
          <a:p>
            <a:r>
              <a:rPr lang="es-CO" sz="2000" b="0" dirty="0" smtClean="0"/>
              <a:t> </a:t>
            </a:r>
          </a:p>
          <a:p>
            <a:r>
              <a:rPr lang="es-CO" sz="2000" b="0" dirty="0" smtClean="0"/>
              <a:t>     El juicio es </a:t>
            </a:r>
            <a:r>
              <a:rPr lang="es-CO" sz="2000" b="0" dirty="0"/>
              <a:t>l</a:t>
            </a:r>
            <a:r>
              <a:rPr lang="es-CO" sz="2000" b="0" dirty="0" smtClean="0"/>
              <a:t>a correcta evaluación de la verdad, del deber y de la forma correcta de vivir. </a:t>
            </a:r>
          </a:p>
          <a:p>
            <a:r>
              <a:rPr lang="es-CO" sz="2000" b="0" dirty="0" smtClean="0">
                <a:solidFill>
                  <a:srgbClr val="FF0000"/>
                </a:solidFill>
              </a:rPr>
              <a:t>Y ensañará a los mansos Su carrera. El </a:t>
            </a:r>
            <a:r>
              <a:rPr lang="es-CO" sz="2000" b="0" dirty="0">
                <a:solidFill>
                  <a:srgbClr val="FF0000"/>
                </a:solidFill>
              </a:rPr>
              <a:t>humilde seguidor de Dios debe orar siempre para aprender más del camino de Dios, y no del camino de los pecadores. </a:t>
            </a:r>
          </a:p>
        </p:txBody>
      </p:sp>
    </p:spTree>
    <p:extLst>
      <p:ext uri="{BB962C8B-B14F-4D97-AF65-F5344CB8AC3E}">
        <p14:creationId xmlns:p14="http://schemas.microsoft.com/office/powerpoint/2010/main" val="455175326"/>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04664"/>
            <a:ext cx="7520940" cy="4275813"/>
          </a:xfrm>
          <a:solidFill>
            <a:schemeClr val="accent5">
              <a:lumMod val="60000"/>
              <a:lumOff val="40000"/>
            </a:schemeClr>
          </a:solidFill>
          <a:scene3d>
            <a:camera prst="orthographicFront"/>
            <a:lightRig rig="threePt" dir="t"/>
          </a:scene3d>
          <a:sp3d>
            <a:bevelT w="152400" h="50800" prst="softRound"/>
          </a:sp3d>
        </p:spPr>
        <p:txBody>
          <a:bodyPr>
            <a:normAutofit lnSpcReduction="10000"/>
          </a:bodyPr>
          <a:lstStyle/>
          <a:p>
            <a:r>
              <a:rPr lang="es-CO" sz="2800" u="sng" dirty="0" smtClean="0"/>
              <a:t>Salmo 36:27</a:t>
            </a:r>
            <a:r>
              <a:rPr lang="es-CO" sz="2800" dirty="0"/>
              <a:t>. </a:t>
            </a:r>
            <a:r>
              <a:rPr lang="es-CO" sz="2800" dirty="0" smtClean="0"/>
              <a:t>«</a:t>
            </a:r>
            <a:r>
              <a:rPr lang="es-CO" sz="2800" b="0" dirty="0" smtClean="0"/>
              <a:t>Apártate </a:t>
            </a:r>
            <a:r>
              <a:rPr lang="es-CO" sz="2800" b="0" dirty="0"/>
              <a:t>del mal, haz el bien </a:t>
            </a:r>
          </a:p>
          <a:p>
            <a:r>
              <a:rPr lang="es-CO" sz="2800" b="0" dirty="0"/>
              <a:t> y vivirás para </a:t>
            </a:r>
            <a:r>
              <a:rPr lang="es-CO" sz="2800" b="0" dirty="0" smtClean="0"/>
              <a:t>siempre»</a:t>
            </a:r>
            <a:r>
              <a:rPr lang="es-CO" sz="2800" dirty="0" smtClean="0"/>
              <a:t>, </a:t>
            </a:r>
            <a:r>
              <a:rPr lang="es-CO" sz="2800" b="0" dirty="0" smtClean="0"/>
              <a:t>Este Salmo se complementa con el </a:t>
            </a:r>
            <a:r>
              <a:rPr lang="es-CO" sz="2800" u="sng" dirty="0" smtClean="0"/>
              <a:t>Sal.34:14</a:t>
            </a:r>
            <a:r>
              <a:rPr lang="es-CO" sz="2800" b="0" dirty="0" smtClean="0"/>
              <a:t>. «Apártate </a:t>
            </a:r>
            <a:r>
              <a:rPr lang="es-CO" sz="2800" b="0" dirty="0"/>
              <a:t>del mal y haz el bien; </a:t>
            </a:r>
            <a:r>
              <a:rPr lang="es-CO" sz="2800" b="0" dirty="0" smtClean="0"/>
              <a:t>busca </a:t>
            </a:r>
            <a:r>
              <a:rPr lang="es-CO" sz="2800" b="0" dirty="0"/>
              <a:t>la paz y </a:t>
            </a:r>
            <a:r>
              <a:rPr lang="es-CO" sz="2800" b="0" dirty="0" smtClean="0"/>
              <a:t>síguela».</a:t>
            </a:r>
          </a:p>
          <a:p>
            <a:endParaRPr lang="es-CO" sz="2800" b="0" dirty="0" smtClean="0"/>
          </a:p>
          <a:p>
            <a:r>
              <a:rPr lang="es-CO" sz="2800" b="0" dirty="0" smtClean="0"/>
              <a:t>La </a:t>
            </a:r>
            <a:r>
              <a:rPr lang="es-CO" sz="2800" b="0" dirty="0"/>
              <a:t>vida cristiana tanto tiene aspectos positivos como negativos: </a:t>
            </a:r>
            <a:r>
              <a:rPr lang="es-CO" sz="2800" b="0" dirty="0">
                <a:solidFill>
                  <a:srgbClr val="FF0000"/>
                </a:solidFill>
              </a:rPr>
              <a:t>no sólo debemos apartarnos del mal, sino que también debemos practicar el bien; no basta no h</a:t>
            </a:r>
            <a:r>
              <a:rPr lang="es-CO" sz="2800" b="0" dirty="0" smtClean="0">
                <a:solidFill>
                  <a:srgbClr val="FF0000"/>
                </a:solidFill>
              </a:rPr>
              <a:t>acer </a:t>
            </a:r>
            <a:r>
              <a:rPr lang="es-CO" sz="2800" b="0" dirty="0">
                <a:solidFill>
                  <a:srgbClr val="FF0000"/>
                </a:solidFill>
              </a:rPr>
              <a:t>el mal, hay que practicar el bien. </a:t>
            </a:r>
            <a:endParaRPr lang="es-CO" sz="2800" b="0" dirty="0" smtClean="0">
              <a:solidFill>
                <a:srgbClr val="FF0000"/>
              </a:solidFill>
            </a:endParaRPr>
          </a:p>
        </p:txBody>
      </p:sp>
    </p:spTree>
    <p:extLst>
      <p:ext uri="{BB962C8B-B14F-4D97-AF65-F5344CB8AC3E}">
        <p14:creationId xmlns:p14="http://schemas.microsoft.com/office/powerpoint/2010/main" val="70924435"/>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04664"/>
            <a:ext cx="7520940" cy="4392488"/>
          </a:xfrm>
          <a:solidFill>
            <a:schemeClr val="accent5">
              <a:lumMod val="40000"/>
              <a:lumOff val="60000"/>
            </a:schemeClr>
          </a:solidFill>
          <a:scene3d>
            <a:camera prst="orthographicFront"/>
            <a:lightRig rig="threePt" dir="t"/>
          </a:scene3d>
          <a:sp3d>
            <a:bevelT w="165100" prst="coolSlant"/>
          </a:sp3d>
        </p:spPr>
        <p:txBody>
          <a:bodyPr>
            <a:normAutofit fontScale="85000" lnSpcReduction="20000"/>
          </a:bodyPr>
          <a:lstStyle/>
          <a:p>
            <a:r>
              <a:rPr lang="es-CO" sz="2800" u="sng" dirty="0" smtClean="0"/>
              <a:t>Filipenses 1:6.</a:t>
            </a:r>
            <a:r>
              <a:rPr lang="es-CO" sz="2800" b="0" dirty="0" smtClean="0"/>
              <a:t>  «estando </a:t>
            </a:r>
            <a:r>
              <a:rPr lang="es-CO" sz="2800" b="0" dirty="0"/>
              <a:t>persuadido de esto, que el que comenzó en vosotros la buena obra la perfeccionará[9] hasta el día de </a:t>
            </a:r>
            <a:r>
              <a:rPr lang="es-CO" sz="2800" b="0" dirty="0" smtClean="0"/>
              <a:t>Jesucristo».</a:t>
            </a:r>
          </a:p>
          <a:p>
            <a:r>
              <a:rPr lang="es-CO" sz="2800" b="0" dirty="0"/>
              <a:t> El apóstol anhela que sus conversos recuerden que Dios es el autor de su salvación. </a:t>
            </a:r>
            <a:r>
              <a:rPr lang="es-CO" sz="2800" b="0" dirty="0">
                <a:solidFill>
                  <a:srgbClr val="FF0000"/>
                </a:solidFill>
              </a:rPr>
              <a:t>El Señor es un obrero perfecto.  Termina cada obra en la cual pone su mano, si el material humano le permite hacerlo;</a:t>
            </a:r>
            <a:r>
              <a:rPr lang="es-CO" sz="2800" b="0" dirty="0"/>
              <a:t> además, el producto de una obra tal será perfecto.  Y Dios no se cansa de hacer el bien. </a:t>
            </a:r>
            <a:endParaRPr lang="es-CO" sz="2800" b="0" dirty="0" smtClean="0"/>
          </a:p>
          <a:p>
            <a:r>
              <a:rPr lang="es-CO" sz="2800" b="0" dirty="0">
                <a:solidFill>
                  <a:srgbClr val="FF0000"/>
                </a:solidFill>
              </a:rPr>
              <a:t>La obra del perfeccionamiento continuará hasta que Cristo venga a recoger a los suyos.  Nada inferior a un crecimiento espiritual continuo puede prepararnos para dar la bienvenida a Cristo cuando venga por segunda vez. </a:t>
            </a:r>
          </a:p>
        </p:txBody>
      </p:sp>
    </p:spTree>
    <p:extLst>
      <p:ext uri="{BB962C8B-B14F-4D97-AF65-F5344CB8AC3E}">
        <p14:creationId xmlns:p14="http://schemas.microsoft.com/office/powerpoint/2010/main" val="4047985186"/>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22960" y="365760"/>
            <a:ext cx="5693256" cy="903000"/>
          </a:xfrm>
          <a:solidFill>
            <a:schemeClr val="accent1">
              <a:lumMod val="40000"/>
              <a:lumOff val="60000"/>
            </a:schemeClr>
          </a:solidFill>
          <a:effectLst>
            <a:glow rad="228600">
              <a:schemeClr val="accent2">
                <a:satMod val="175000"/>
                <a:alpha val="40000"/>
              </a:schemeClr>
            </a:glow>
          </a:effectLst>
          <a:scene3d>
            <a:camera prst="orthographicFront"/>
            <a:lightRig rig="threePt" dir="t"/>
          </a:scene3d>
          <a:sp3d>
            <a:bevelT prst="relaxedInset"/>
          </a:sp3d>
        </p:spPr>
        <p:txBody>
          <a:bodyPr/>
          <a:lstStyle/>
          <a:p>
            <a:r>
              <a:rPr lang="es-CO" dirty="0" smtClean="0"/>
              <a:t>Dios y tus pensamientos</a:t>
            </a:r>
            <a:endParaRPr lang="es-CO" dirty="0"/>
          </a:p>
        </p:txBody>
      </p:sp>
      <p:sp>
        <p:nvSpPr>
          <p:cNvPr id="3" name="2 Marcador de contenido"/>
          <p:cNvSpPr>
            <a:spLocks noGrp="1"/>
          </p:cNvSpPr>
          <p:nvPr>
            <p:ph idx="1"/>
          </p:nvPr>
        </p:nvSpPr>
        <p:spPr>
          <a:xfrm>
            <a:off x="827584" y="1465628"/>
            <a:ext cx="7520940" cy="3579849"/>
          </a:xfrm>
          <a:solidFill>
            <a:schemeClr val="accent4">
              <a:lumMod val="20000"/>
              <a:lumOff val="80000"/>
            </a:schemeClr>
          </a:solidFill>
          <a:scene3d>
            <a:camera prst="orthographicFront"/>
            <a:lightRig rig="threePt" dir="t"/>
          </a:scene3d>
          <a:sp3d>
            <a:bevelT prst="relaxedInset"/>
          </a:sp3d>
        </p:spPr>
        <p:txBody>
          <a:bodyPr>
            <a:normAutofit/>
          </a:bodyPr>
          <a:lstStyle/>
          <a:p>
            <a:r>
              <a:rPr lang="es-CO" sz="2800" u="sng" dirty="0" smtClean="0"/>
              <a:t>1 Corintios 10:13</a:t>
            </a:r>
            <a:r>
              <a:rPr lang="es-CO" sz="2800" dirty="0"/>
              <a:t>. </a:t>
            </a:r>
            <a:r>
              <a:rPr lang="es-CO" sz="2800" dirty="0" smtClean="0"/>
              <a:t>«</a:t>
            </a:r>
            <a:r>
              <a:rPr lang="es-CO" sz="2400" b="0" dirty="0" smtClean="0"/>
              <a:t>No </a:t>
            </a:r>
            <a:r>
              <a:rPr lang="es-CO" sz="2400" b="0" dirty="0"/>
              <a:t>os ha sobrevenido ninguna prueba que no sea humana; pero fiel es Dios</a:t>
            </a:r>
            <a:r>
              <a:rPr lang="es-CO" sz="2400" b="0" dirty="0" smtClean="0"/>
              <a:t>, </a:t>
            </a:r>
            <a:r>
              <a:rPr lang="es-CO" sz="2400" b="0" dirty="0"/>
              <a:t>que no os dejará ser probados más de lo que podéis resistir, sino que dará también juntamente con la prueba la salida, para que podáis </a:t>
            </a:r>
            <a:r>
              <a:rPr lang="es-CO" sz="2400" b="0" dirty="0" smtClean="0"/>
              <a:t>soportarla»</a:t>
            </a:r>
          </a:p>
          <a:p>
            <a:r>
              <a:rPr lang="es-CO" sz="2400" b="0" dirty="0"/>
              <a:t>Es decir, tentación normal para los seres humanos, que pueden sobrellevar. </a:t>
            </a:r>
            <a:r>
              <a:rPr lang="es-CO" sz="2400" b="0" dirty="0">
                <a:solidFill>
                  <a:srgbClr val="FF0000"/>
                </a:solidFill>
              </a:rPr>
              <a:t>Sus pruebas y tentaciones no eran diferentes a las experimentadas por sus semejantes</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6684" y="148040"/>
            <a:ext cx="2135113" cy="1343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030307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496944" cy="4824536"/>
          </a:xfrm>
          <a:solidFill>
            <a:schemeClr val="accent4">
              <a:lumMod val="20000"/>
              <a:lumOff val="80000"/>
            </a:schemeClr>
          </a:solidFill>
          <a:scene3d>
            <a:camera prst="orthographicFront"/>
            <a:lightRig rig="threePt" dir="t"/>
          </a:scene3d>
          <a:sp3d>
            <a:bevelT prst="relaxedInset"/>
          </a:sp3d>
        </p:spPr>
        <p:txBody>
          <a:bodyPr>
            <a:noAutofit/>
          </a:bodyPr>
          <a:lstStyle/>
          <a:p>
            <a:r>
              <a:rPr lang="es-CO" sz="2400" b="0" dirty="0">
                <a:solidFill>
                  <a:srgbClr val="FF0000"/>
                </a:solidFill>
              </a:rPr>
              <a:t>Dios es fiel a sus promesas y a la invitación que ha extendido a los seres humanos para que le sirvan</a:t>
            </a:r>
            <a:r>
              <a:rPr lang="es-CO" sz="2400" b="0" dirty="0"/>
              <a:t>. Si hubiera permitido que a su pueblo le sobrevinieran tentaciones mayores que sus fuerzas para superarlas, entonces habría parecido que sus promesas no eran dignas de confianza </a:t>
            </a:r>
            <a:r>
              <a:rPr lang="es-CO" sz="2400" dirty="0">
                <a:solidFill>
                  <a:srgbClr val="FF0000"/>
                </a:solidFill>
              </a:rPr>
              <a:t>(</a:t>
            </a:r>
            <a:r>
              <a:rPr lang="es-CO" sz="2400" u="sng" dirty="0">
                <a:solidFill>
                  <a:srgbClr val="FF0000"/>
                </a:solidFill>
              </a:rPr>
              <a:t>ver </a:t>
            </a:r>
            <a:r>
              <a:rPr lang="es-CO" sz="2400" u="sng" dirty="0" smtClean="0">
                <a:solidFill>
                  <a:srgbClr val="FF0000"/>
                </a:solidFill>
              </a:rPr>
              <a:t>Sal.34:19</a:t>
            </a:r>
            <a:r>
              <a:rPr lang="es-CO" sz="2400" u="sng" dirty="0">
                <a:solidFill>
                  <a:srgbClr val="FF0000"/>
                </a:solidFill>
              </a:rPr>
              <a:t>; </a:t>
            </a:r>
            <a:r>
              <a:rPr lang="es-CO" sz="2400" u="sng" dirty="0" smtClean="0">
                <a:solidFill>
                  <a:srgbClr val="FF0000"/>
                </a:solidFill>
              </a:rPr>
              <a:t>1Co.1:9</a:t>
            </a:r>
            <a:r>
              <a:rPr lang="es-CO" sz="2400" u="sng" dirty="0">
                <a:solidFill>
                  <a:srgbClr val="FF0000"/>
                </a:solidFill>
              </a:rPr>
              <a:t>; </a:t>
            </a:r>
            <a:r>
              <a:rPr lang="es-CO" sz="2400" u="sng" dirty="0" smtClean="0">
                <a:solidFill>
                  <a:srgbClr val="FF0000"/>
                </a:solidFill>
              </a:rPr>
              <a:t>2Pe.2:9</a:t>
            </a:r>
            <a:r>
              <a:rPr lang="es-CO" sz="2400" dirty="0">
                <a:solidFill>
                  <a:srgbClr val="FF0000"/>
                </a:solidFill>
              </a:rPr>
              <a:t>)</a:t>
            </a:r>
            <a:r>
              <a:rPr lang="es-CO" sz="2400" b="0" dirty="0"/>
              <a:t>. </a:t>
            </a:r>
            <a:endParaRPr lang="es-CO" sz="2400" b="0" dirty="0" smtClean="0"/>
          </a:p>
          <a:p>
            <a:r>
              <a:rPr lang="es-CO" sz="2400" b="0" dirty="0" smtClean="0">
                <a:solidFill>
                  <a:srgbClr val="FF0000"/>
                </a:solidFill>
              </a:rPr>
              <a:t>La </a:t>
            </a:r>
            <a:r>
              <a:rPr lang="es-CO" sz="2400" b="0" dirty="0">
                <a:solidFill>
                  <a:srgbClr val="FF0000"/>
                </a:solidFill>
              </a:rPr>
              <a:t>fidelidad de Dios es la base de la seguridad del cristiano contra el enemigo</a:t>
            </a:r>
            <a:r>
              <a:rPr lang="es-CO" sz="2400" b="0" dirty="0"/>
              <a:t>. Es completamente inseguro depender del  yo, pero el creyente estará a salvo si depende enteramente de las promesas de nuestro Dios, que es fiel a su pacto. </a:t>
            </a:r>
            <a:r>
              <a:rPr lang="es-CO" sz="2400" b="0" dirty="0">
                <a:solidFill>
                  <a:srgbClr val="FF0000"/>
                </a:solidFill>
              </a:rPr>
              <a:t>Pero debe recordar que Dios no lo librará si deliberadamente entra en el terreno del enemigo, donde es seguro que se encontrará con la tentación </a:t>
            </a:r>
          </a:p>
        </p:txBody>
      </p:sp>
    </p:spTree>
    <p:extLst>
      <p:ext uri="{BB962C8B-B14F-4D97-AF65-F5344CB8AC3E}">
        <p14:creationId xmlns:p14="http://schemas.microsoft.com/office/powerpoint/2010/main" val="1821318871"/>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332656"/>
            <a:ext cx="7520940" cy="4536504"/>
          </a:xfrm>
          <a:solidFill>
            <a:schemeClr val="accent5">
              <a:lumMod val="40000"/>
              <a:lumOff val="60000"/>
            </a:schemeClr>
          </a:solidFill>
          <a:scene3d>
            <a:camera prst="orthographicFront"/>
            <a:lightRig rig="threePt" dir="t"/>
          </a:scene3d>
          <a:sp3d>
            <a:bevelT prst="relaxedInset"/>
          </a:sp3d>
        </p:spPr>
        <p:txBody>
          <a:bodyPr>
            <a:normAutofit fontScale="62500" lnSpcReduction="20000"/>
          </a:bodyPr>
          <a:lstStyle/>
          <a:p>
            <a:r>
              <a:rPr lang="es-CO" dirty="0"/>
              <a:t> </a:t>
            </a:r>
            <a:r>
              <a:rPr lang="es-CO" sz="3200" b="0" dirty="0"/>
              <a:t>Para el cristiano debe ser motivo de gran ánimo que Dios, en quien él confía, no permitirá que el enemigo tiente a sus hijos más de lo que sus fuerzas puedan soportar. Dios no desea que sufran los seres humanos, ni tampoco los </a:t>
            </a:r>
            <a:r>
              <a:rPr lang="es-CO" sz="3200" b="0" dirty="0" smtClean="0"/>
              <a:t>tienta. </a:t>
            </a:r>
            <a:r>
              <a:rPr lang="es-CO" sz="3200" b="0" dirty="0" smtClean="0">
                <a:solidFill>
                  <a:srgbClr val="FF0000"/>
                </a:solidFill>
              </a:rPr>
              <a:t>Las </a:t>
            </a:r>
            <a:r>
              <a:rPr lang="es-CO" sz="3200" b="0" dirty="0">
                <a:solidFill>
                  <a:srgbClr val="FF0000"/>
                </a:solidFill>
              </a:rPr>
              <a:t>situaciones que afligen a los hombres son a veces el fruto de su </a:t>
            </a:r>
            <a:r>
              <a:rPr lang="es-CO" sz="3200" b="0" dirty="0" smtClean="0">
                <a:solidFill>
                  <a:srgbClr val="FF0000"/>
                </a:solidFill>
              </a:rPr>
              <a:t>desobediencia</a:t>
            </a:r>
          </a:p>
          <a:p>
            <a:r>
              <a:rPr lang="es-CO" sz="3200" b="0" dirty="0"/>
              <a:t>Dios, en estas circunstancias, usa estas vicisitudes para desarrollar el carácter humano de acuerdo con la voluntad divina </a:t>
            </a:r>
            <a:r>
              <a:rPr lang="es-CO" sz="3200" u="sng" dirty="0"/>
              <a:t>(ver </a:t>
            </a:r>
            <a:r>
              <a:rPr lang="es-CO" sz="3200" u="sng" dirty="0" smtClean="0"/>
              <a:t>1Pe.4:12-13</a:t>
            </a:r>
            <a:r>
              <a:rPr lang="es-CO" sz="3200" u="sng" dirty="0"/>
              <a:t>; MC 373-374, 379-380). </a:t>
            </a:r>
            <a:endParaRPr lang="es-CO" sz="3200" u="sng" dirty="0" smtClean="0"/>
          </a:p>
          <a:p>
            <a:r>
              <a:rPr lang="es-CO" sz="3200" b="0" dirty="0" smtClean="0">
                <a:solidFill>
                  <a:srgbClr val="FF0000"/>
                </a:solidFill>
              </a:rPr>
              <a:t>Por </a:t>
            </a:r>
            <a:r>
              <a:rPr lang="es-CO" sz="3200" b="0" dirty="0">
                <a:solidFill>
                  <a:srgbClr val="FF0000"/>
                </a:solidFill>
              </a:rPr>
              <a:t>lo tanto, cuando los hombres son tentados deben recordar que la tentación se presenta porque Dios la permite, no porque la envía; y si se le hace frente correctamente, con la fuerza que Dios proporciona, puede ser el medio de acelerar el crecimiento del cristiano en la gracia</a:t>
            </a:r>
            <a:r>
              <a:rPr lang="es-CO" sz="3200" b="0" dirty="0"/>
              <a:t>. El hombre sabe que Dios le ha dado la seguridad de que las tentaciones nunca serán superiores a su fortaleza, </a:t>
            </a:r>
            <a:r>
              <a:rPr lang="es-CO" sz="3200" b="0" dirty="0">
                <a:solidFill>
                  <a:srgbClr val="FF0000"/>
                </a:solidFill>
              </a:rPr>
              <a:t>por lo tanto es completamente responsable si cae en el pecado. </a:t>
            </a:r>
          </a:p>
        </p:txBody>
      </p:sp>
    </p:spTree>
    <p:extLst>
      <p:ext uri="{BB962C8B-B14F-4D97-AF65-F5344CB8AC3E}">
        <p14:creationId xmlns:p14="http://schemas.microsoft.com/office/powerpoint/2010/main" val="209835943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332656"/>
            <a:ext cx="7520940" cy="4347821"/>
          </a:xfrm>
          <a:solidFill>
            <a:schemeClr val="accent4">
              <a:lumMod val="20000"/>
              <a:lumOff val="80000"/>
            </a:schemeClr>
          </a:solidFill>
          <a:scene3d>
            <a:camera prst="orthographicFront"/>
            <a:lightRig rig="threePt" dir="t"/>
          </a:scene3d>
          <a:sp3d>
            <a:bevelT prst="relaxedInset"/>
          </a:sp3d>
        </p:spPr>
        <p:txBody>
          <a:bodyPr>
            <a:normAutofit/>
          </a:bodyPr>
          <a:lstStyle/>
          <a:p>
            <a:r>
              <a:rPr lang="es-CO" sz="2000" b="0" dirty="0"/>
              <a:t>La salida. </a:t>
            </a:r>
            <a:r>
              <a:rPr lang="es-CO" sz="2000" b="0" dirty="0" smtClean="0"/>
              <a:t> </a:t>
            </a:r>
            <a:r>
              <a:rPr lang="es-CO" sz="2000" b="0" dirty="0"/>
              <a:t>indica que para cada tentación Dios proveerá el medio de escape. </a:t>
            </a:r>
            <a:r>
              <a:rPr lang="es-CO" sz="2000" b="0" dirty="0">
                <a:solidFill>
                  <a:srgbClr val="FF0000"/>
                </a:solidFill>
              </a:rPr>
              <a:t>Esta “salida” no es un camino para evitar la tentación, sino una vía de escape de la tragedia de caer en el pecado, de ser vencido por la tentación</a:t>
            </a:r>
            <a:r>
              <a:rPr lang="es-CO" sz="2000" b="0" dirty="0"/>
              <a:t>. Dios permite que venga la prueba o la tentación, pero también prepara al mismo tiempo los medios por los cuales podamos ganar la victoria y evitar el pecado. </a:t>
            </a:r>
            <a:endParaRPr lang="es-CO" sz="2000" b="0" dirty="0" smtClean="0"/>
          </a:p>
          <a:p>
            <a:r>
              <a:rPr lang="es-CO" sz="2000" b="0" dirty="0" smtClean="0">
                <a:solidFill>
                  <a:srgbClr val="FF0000"/>
                </a:solidFill>
              </a:rPr>
              <a:t>Jesús</a:t>
            </a:r>
            <a:r>
              <a:rPr lang="es-CO" sz="2000" b="0" dirty="0">
                <a:solidFill>
                  <a:srgbClr val="FF0000"/>
                </a:solidFill>
              </a:rPr>
              <a:t>, el ejemplo de vida correcta del cristiano, encontraba esa “salida” en la Palabra de Dios </a:t>
            </a:r>
            <a:r>
              <a:rPr lang="es-CO" sz="2000" b="0" dirty="0" smtClean="0"/>
              <a:t>(</a:t>
            </a:r>
            <a:r>
              <a:rPr lang="es-CO" sz="2000" u="sng" dirty="0" smtClean="0"/>
              <a:t>Ver Luc. 4:4, 8, 12</a:t>
            </a:r>
            <a:r>
              <a:rPr lang="es-CO" sz="2000" b="0" dirty="0" smtClean="0"/>
              <a:t>). </a:t>
            </a:r>
            <a:r>
              <a:rPr lang="es-CO" sz="2000" b="0" dirty="0"/>
              <a:t>Nosotros, seguidores de Cristo, podemos también encontrar la “salida” en Jesús, la Palabra viviente (</a:t>
            </a:r>
            <a:r>
              <a:rPr lang="es-CO" sz="2000" u="sng" dirty="0"/>
              <a:t>ver </a:t>
            </a:r>
            <a:r>
              <a:rPr lang="es-CO" sz="2000" u="sng" dirty="0" smtClean="0"/>
              <a:t>Juan 1:1-3</a:t>
            </a:r>
            <a:r>
              <a:rPr lang="es-CO" sz="2000" u="sng" dirty="0"/>
              <a:t>, </a:t>
            </a:r>
            <a:r>
              <a:rPr lang="es-CO" sz="2000" u="sng" dirty="0" smtClean="0"/>
              <a:t>14</a:t>
            </a:r>
            <a:r>
              <a:rPr lang="es-CO" sz="2000" b="0" dirty="0"/>
              <a:t>). </a:t>
            </a:r>
            <a:endParaRPr lang="es-CO" sz="2000" b="0" dirty="0" smtClean="0"/>
          </a:p>
          <a:p>
            <a:r>
              <a:rPr lang="es-CO" sz="2000" b="0" dirty="0" smtClean="0"/>
              <a:t>El </a:t>
            </a:r>
            <a:r>
              <a:rPr lang="es-CO" sz="2000" b="0" dirty="0"/>
              <a:t>siempre está listo y dispuesto a liberar a los que lo buscan, y los guardará para que no caigan en el pecado </a:t>
            </a:r>
            <a:r>
              <a:rPr lang="es-CO" sz="2000" u="sng" dirty="0" smtClean="0"/>
              <a:t>(ver Sal.9:9</a:t>
            </a:r>
            <a:r>
              <a:rPr lang="es-CO" sz="2000" u="sng" dirty="0"/>
              <a:t>;  </a:t>
            </a:r>
            <a:r>
              <a:rPr lang="es-CO" sz="2000" u="sng" dirty="0" smtClean="0"/>
              <a:t>Sal. 27:5</a:t>
            </a:r>
            <a:r>
              <a:rPr lang="es-CO" sz="2000" u="sng" dirty="0"/>
              <a:t>; </a:t>
            </a:r>
            <a:r>
              <a:rPr lang="es-CO" sz="2000" u="sng" dirty="0" smtClean="0"/>
              <a:t>Sal. 41:1</a:t>
            </a:r>
            <a:r>
              <a:rPr lang="es-CO" sz="2000" u="sng" dirty="0"/>
              <a:t>; </a:t>
            </a:r>
            <a:r>
              <a:rPr lang="es-CO" sz="2000" u="sng" dirty="0" smtClean="0"/>
              <a:t>Sal. 91:15</a:t>
            </a:r>
            <a:r>
              <a:rPr lang="es-CO" sz="2000" u="sng" dirty="0"/>
              <a:t>; </a:t>
            </a:r>
            <a:r>
              <a:rPr lang="es-CO" sz="2000" u="sng" dirty="0" smtClean="0"/>
              <a:t>2Ped.2:9</a:t>
            </a:r>
            <a:r>
              <a:rPr lang="es-CO" sz="2000" u="sng" dirty="0"/>
              <a:t>; </a:t>
            </a:r>
            <a:r>
              <a:rPr lang="es-CO" sz="2000" u="sng" dirty="0" smtClean="0"/>
              <a:t>Apoc. 3:10</a:t>
            </a:r>
            <a:r>
              <a:rPr lang="es-CO" sz="2000" u="sng" dirty="0"/>
              <a:t>). </a:t>
            </a:r>
          </a:p>
        </p:txBody>
      </p:sp>
    </p:spTree>
    <p:extLst>
      <p:ext uri="{BB962C8B-B14F-4D97-AF65-F5344CB8AC3E}">
        <p14:creationId xmlns:p14="http://schemas.microsoft.com/office/powerpoint/2010/main" val="3595195251"/>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04664"/>
            <a:ext cx="7520940" cy="4275813"/>
          </a:xfrm>
          <a:solidFill>
            <a:schemeClr val="bg2"/>
          </a:solidFill>
          <a:scene3d>
            <a:camera prst="orthographicFront"/>
            <a:lightRig rig="threePt" dir="t"/>
          </a:scene3d>
          <a:sp3d>
            <a:bevelT w="152400" h="50800" prst="softRound"/>
          </a:sp3d>
        </p:spPr>
        <p:txBody>
          <a:bodyPr>
            <a:normAutofit fontScale="92500"/>
          </a:bodyPr>
          <a:lstStyle/>
          <a:p>
            <a:r>
              <a:rPr lang="es-CO" sz="2800" u="sng" dirty="0" smtClean="0"/>
              <a:t>Santiago 1:12</a:t>
            </a:r>
            <a:r>
              <a:rPr lang="es-CO" sz="2800" dirty="0"/>
              <a:t>. </a:t>
            </a:r>
            <a:r>
              <a:rPr lang="es-CO" sz="2800" dirty="0" smtClean="0"/>
              <a:t>«</a:t>
            </a:r>
            <a:r>
              <a:rPr lang="es-CO" sz="2400" b="0" dirty="0" smtClean="0"/>
              <a:t>Bienaventurado </a:t>
            </a:r>
            <a:r>
              <a:rPr lang="es-CO" sz="2400" b="0" dirty="0"/>
              <a:t>el hombre que soporta la tentación</a:t>
            </a:r>
            <a:r>
              <a:rPr lang="es-CO" sz="2400" b="0" dirty="0" smtClean="0"/>
              <a:t>, </a:t>
            </a:r>
            <a:r>
              <a:rPr lang="es-CO" sz="2400" b="0" dirty="0"/>
              <a:t>porque cuando haya resistido la prueba, recibirá la </a:t>
            </a:r>
            <a:r>
              <a:rPr lang="es-CO" sz="2400" b="0" dirty="0" smtClean="0"/>
              <a:t>corona </a:t>
            </a:r>
            <a:r>
              <a:rPr lang="es-CO" sz="2400" b="0" dirty="0"/>
              <a:t>de vida que Dios ha prometido a los que lo </a:t>
            </a:r>
            <a:r>
              <a:rPr lang="es-CO" sz="2400" b="0" dirty="0" smtClean="0"/>
              <a:t>aman». </a:t>
            </a:r>
          </a:p>
          <a:p>
            <a:endParaRPr lang="es-CO" sz="2400" b="0" dirty="0" smtClean="0"/>
          </a:p>
          <a:p>
            <a:r>
              <a:rPr lang="es-CO" sz="2400" b="0" dirty="0" smtClean="0">
                <a:solidFill>
                  <a:srgbClr val="FF0000"/>
                </a:solidFill>
              </a:rPr>
              <a:t>El </a:t>
            </a:r>
            <a:r>
              <a:rPr lang="es-CO" sz="2400" b="0" dirty="0">
                <a:solidFill>
                  <a:srgbClr val="FF0000"/>
                </a:solidFill>
              </a:rPr>
              <a:t>hombre que se enfrenta a los problemas de la vida, a veces puede considerarse como desventurado y tal vez así lo consideren otros</a:t>
            </a:r>
            <a:r>
              <a:rPr lang="es-CO" sz="2400" b="0" dirty="0"/>
              <a:t>; sin embargo, el apóstol quiere corregir ese concepto con una nueva perspectiva que abarca los resultados de una fiel paciencia, así como un claro punto de vista de la forma en que comienzan las </a:t>
            </a:r>
            <a:r>
              <a:rPr lang="es-CO" sz="2400" b="0" dirty="0" smtClean="0"/>
              <a:t>pruebas.</a:t>
            </a:r>
            <a:endParaRPr lang="es-CO" sz="2400" b="0" dirty="0"/>
          </a:p>
        </p:txBody>
      </p:sp>
    </p:spTree>
    <p:extLst>
      <p:ext uri="{BB962C8B-B14F-4D97-AF65-F5344CB8AC3E}">
        <p14:creationId xmlns:p14="http://schemas.microsoft.com/office/powerpoint/2010/main" val="72601843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332656"/>
            <a:ext cx="7520940" cy="4347821"/>
          </a:xfrm>
          <a:solidFill>
            <a:schemeClr val="bg2"/>
          </a:solidFill>
          <a:scene3d>
            <a:camera prst="orthographicFront"/>
            <a:lightRig rig="threePt" dir="t"/>
          </a:scene3d>
          <a:sp3d>
            <a:bevelT prst="relaxedInset"/>
          </a:sp3d>
        </p:spPr>
        <p:txBody>
          <a:bodyPr>
            <a:normAutofit/>
          </a:bodyPr>
          <a:lstStyle/>
          <a:p>
            <a:r>
              <a:rPr lang="es-CO" sz="2000" b="0" dirty="0"/>
              <a:t>El cristiano que es tentado no sólo ha sido probado, sino que ha salido victorioso de la prueba.  El cristiano fiel puede compararse con el oro de buena ley, que queda después de que la escoria ha sido fundida </a:t>
            </a:r>
            <a:r>
              <a:rPr lang="es-CO" sz="2000" u="sng" dirty="0" smtClean="0"/>
              <a:t>(ver Job 23:10).</a:t>
            </a:r>
          </a:p>
          <a:p>
            <a:endParaRPr lang="es-CO" sz="2000" b="0" dirty="0" smtClean="0"/>
          </a:p>
          <a:p>
            <a:r>
              <a:rPr lang="es-CO" sz="2000" dirty="0" smtClean="0">
                <a:solidFill>
                  <a:srgbClr val="FF0000"/>
                </a:solidFill>
              </a:rPr>
              <a:t>La </a:t>
            </a:r>
            <a:r>
              <a:rPr lang="es-CO" sz="2000" dirty="0">
                <a:solidFill>
                  <a:srgbClr val="FF0000"/>
                </a:solidFill>
              </a:rPr>
              <a:t>vida eterna será la recompensa de la paciencia fiel en medio de los problemas actuales de la vida.  Este don de vida eterna </a:t>
            </a:r>
            <a:r>
              <a:rPr lang="es-CO" sz="2000" dirty="0" smtClean="0">
                <a:solidFill>
                  <a:srgbClr val="FF0000"/>
                </a:solidFill>
              </a:rPr>
              <a:t>es </a:t>
            </a:r>
            <a:r>
              <a:rPr lang="es-CO" sz="2000" dirty="0">
                <a:solidFill>
                  <a:srgbClr val="FF0000"/>
                </a:solidFill>
              </a:rPr>
              <a:t>la corona o don supremo de todas las dádivas</a:t>
            </a:r>
            <a:r>
              <a:rPr lang="es-CO" sz="2000" b="0" dirty="0"/>
              <a:t>.  </a:t>
            </a:r>
            <a:endParaRPr lang="es-CO" sz="2000" b="0" dirty="0" smtClean="0"/>
          </a:p>
          <a:p>
            <a:r>
              <a:rPr lang="es-CO" sz="2000" b="0" dirty="0" smtClean="0"/>
              <a:t>Es </a:t>
            </a:r>
            <a:r>
              <a:rPr lang="es-CO" sz="2000" b="0" dirty="0"/>
              <a:t>cierto que la vida eterna comienza cuando una persona permite que el Espíritu Santo rija su conducta; pero esta “corona de vida” en realidad será concedida definitivamente a todos los redimidos al mismo tiempo, cuando Cristo venga por segunda vez</a:t>
            </a:r>
          </a:p>
        </p:txBody>
      </p:sp>
    </p:spTree>
    <p:extLst>
      <p:ext uri="{BB962C8B-B14F-4D97-AF65-F5344CB8AC3E}">
        <p14:creationId xmlns:p14="http://schemas.microsoft.com/office/powerpoint/2010/main" val="42923897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76672"/>
            <a:ext cx="7853496" cy="4392488"/>
          </a:xfrm>
          <a:solidFill>
            <a:schemeClr val="accent6">
              <a:lumMod val="20000"/>
              <a:lumOff val="80000"/>
            </a:schemeClr>
          </a:solidFill>
          <a:scene3d>
            <a:camera prst="orthographicFront"/>
            <a:lightRig rig="threePt" dir="t"/>
          </a:scene3d>
          <a:sp3d>
            <a:bevelT prst="relaxedInset"/>
          </a:sp3d>
        </p:spPr>
        <p:txBody>
          <a:bodyPr>
            <a:normAutofit fontScale="70000" lnSpcReduction="20000"/>
          </a:bodyPr>
          <a:lstStyle/>
          <a:p>
            <a:r>
              <a:rPr lang="es-CO" sz="3200" u="sng" dirty="0" smtClean="0"/>
              <a:t>Romanos 12:1</a:t>
            </a:r>
            <a:r>
              <a:rPr lang="es-CO" sz="3200" dirty="0"/>
              <a:t>. </a:t>
            </a:r>
            <a:r>
              <a:rPr lang="es-CO" sz="2800" b="0" dirty="0" smtClean="0"/>
              <a:t>«Por </a:t>
            </a:r>
            <a:r>
              <a:rPr lang="es-CO" sz="2800" b="0" dirty="0"/>
              <a:t>lo </a:t>
            </a:r>
            <a:r>
              <a:rPr lang="es-CO" sz="2800" b="0" dirty="0" smtClean="0"/>
              <a:t>tanto, hermanos</a:t>
            </a:r>
            <a:r>
              <a:rPr lang="es-CO" sz="2800" b="0" dirty="0"/>
              <a:t>, os ruego por las misericordias de Dios que presentéis vuestros </a:t>
            </a:r>
            <a:r>
              <a:rPr lang="es-CO" sz="2800" b="0" dirty="0" smtClean="0"/>
              <a:t>cuerpos </a:t>
            </a:r>
            <a:r>
              <a:rPr lang="es-CO" sz="2800" b="0" dirty="0"/>
              <a:t>como sacrificio vivo</a:t>
            </a:r>
            <a:r>
              <a:rPr lang="es-CO" sz="2800" b="0" dirty="0" smtClean="0"/>
              <a:t>, </a:t>
            </a:r>
            <a:r>
              <a:rPr lang="es-CO" sz="2800" b="0" dirty="0"/>
              <a:t>santo, agradable a Dios, que es vuestro verdadero </a:t>
            </a:r>
            <a:r>
              <a:rPr lang="es-CO" sz="2800" b="0" dirty="0" smtClean="0"/>
              <a:t>culto».</a:t>
            </a:r>
          </a:p>
          <a:p>
            <a:r>
              <a:rPr lang="es-CO" sz="2800" b="0" dirty="0"/>
              <a:t> </a:t>
            </a:r>
            <a:r>
              <a:rPr lang="es-CO" sz="2800" b="0" dirty="0">
                <a:solidFill>
                  <a:srgbClr val="FF0000"/>
                </a:solidFill>
              </a:rPr>
              <a:t>El creyente ha sido justificado por la fe en Cristo y restaurado para que ame y confíe como hijo adoptivo de Dios, por lo tanto debe vivir una vida de pureza y santidad de acuerdo con </a:t>
            </a:r>
            <a:r>
              <a:rPr lang="es-CO" sz="2800" b="0" dirty="0" smtClean="0">
                <a:solidFill>
                  <a:srgbClr val="FF0000"/>
                </a:solidFill>
              </a:rPr>
              <a:t>su </a:t>
            </a:r>
            <a:r>
              <a:rPr lang="es-CO" sz="2800" b="0" dirty="0">
                <a:solidFill>
                  <a:srgbClr val="FF0000"/>
                </a:solidFill>
              </a:rPr>
              <a:t>nueva situación</a:t>
            </a:r>
            <a:r>
              <a:rPr lang="es-CO" sz="2800" b="0" dirty="0"/>
              <a:t>. Por eso Pablo aclara que la doctrina de la justificación por la fe y la salvación por la gracia </a:t>
            </a:r>
            <a:r>
              <a:rPr lang="es-CO" sz="2800" b="0" dirty="0">
                <a:solidFill>
                  <a:srgbClr val="FF0000"/>
                </a:solidFill>
              </a:rPr>
              <a:t>no fomentan ni permiten la impiedad, ni tampoco un negligente menosprecio de los mandamientos de Dios.  </a:t>
            </a:r>
            <a:endParaRPr lang="es-CO" sz="2800" b="0" dirty="0" smtClean="0">
              <a:solidFill>
                <a:srgbClr val="FF0000"/>
              </a:solidFill>
            </a:endParaRPr>
          </a:p>
          <a:p>
            <a:r>
              <a:rPr lang="es-CO" sz="2800" b="0" dirty="0" smtClean="0"/>
              <a:t>Por </a:t>
            </a:r>
            <a:r>
              <a:rPr lang="es-CO" sz="2800" b="0" dirty="0"/>
              <a:t>el contrario, el creyente que ha sido justificado y está siendo santificado llega a estar aun más dispuesto a obedecer, pues “la justicia de la ley” se está cumpliendo en él </a:t>
            </a:r>
            <a:r>
              <a:rPr lang="es-CO" sz="2800" u="sng" dirty="0"/>
              <a:t>(</a:t>
            </a:r>
            <a:r>
              <a:rPr lang="es-CO" sz="2800" u="sng" dirty="0" smtClean="0"/>
              <a:t>Rom.8:4</a:t>
            </a:r>
            <a:r>
              <a:rPr lang="es-CO" sz="2800" u="sng" dirty="0"/>
              <a:t>)</a:t>
            </a:r>
            <a:r>
              <a:rPr lang="es-CO" sz="2800" b="0" dirty="0"/>
              <a:t>. </a:t>
            </a:r>
            <a:r>
              <a:rPr lang="es-CO" sz="2800" b="0" dirty="0">
                <a:solidFill>
                  <a:srgbClr val="FF0000"/>
                </a:solidFill>
              </a:rPr>
              <a:t>Con amor y gratitud procura aun más fervientemente conocer, entender y cumplir “la buena voluntad de Dios, agradable y perfecta</a:t>
            </a:r>
            <a:r>
              <a:rPr lang="es-CO" sz="2800" b="0" dirty="0"/>
              <a:t>” </a:t>
            </a:r>
            <a:r>
              <a:rPr lang="es-CO" sz="2800" u="sng" dirty="0"/>
              <a:t>(</a:t>
            </a:r>
            <a:r>
              <a:rPr lang="es-CO" sz="2800" u="sng" dirty="0" smtClean="0"/>
              <a:t>Rom.12:2</a:t>
            </a:r>
            <a:r>
              <a:rPr lang="es-CO" sz="2800" u="sng" dirty="0"/>
              <a:t>)</a:t>
            </a:r>
            <a:r>
              <a:rPr lang="es-CO" sz="2800" b="0" dirty="0"/>
              <a:t>. </a:t>
            </a:r>
          </a:p>
        </p:txBody>
      </p:sp>
    </p:spTree>
    <p:extLst>
      <p:ext uri="{BB962C8B-B14F-4D97-AF65-F5344CB8AC3E}">
        <p14:creationId xmlns:p14="http://schemas.microsoft.com/office/powerpoint/2010/main" val="3120277709"/>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04664"/>
            <a:ext cx="7520940" cy="4275813"/>
          </a:xfrm>
          <a:solidFill>
            <a:schemeClr val="accent1">
              <a:lumMod val="40000"/>
              <a:lumOff val="60000"/>
            </a:schemeClr>
          </a:solidFill>
          <a:scene3d>
            <a:camera prst="orthographicFront"/>
            <a:lightRig rig="threePt" dir="t"/>
          </a:scene3d>
          <a:sp3d>
            <a:bevelT prst="relaxedInset"/>
          </a:sp3d>
        </p:spPr>
        <p:txBody>
          <a:bodyPr>
            <a:normAutofit fontScale="85000" lnSpcReduction="20000"/>
          </a:bodyPr>
          <a:lstStyle/>
          <a:p>
            <a:r>
              <a:rPr lang="es-CO" sz="3200" u="sng" dirty="0" smtClean="0"/>
              <a:t>Santiago 4:7,8</a:t>
            </a:r>
            <a:r>
              <a:rPr lang="es-CO" sz="3200" dirty="0"/>
              <a:t>. </a:t>
            </a:r>
            <a:r>
              <a:rPr lang="es-CO" sz="3600" dirty="0" smtClean="0"/>
              <a:t>«</a:t>
            </a:r>
            <a:r>
              <a:rPr lang="es-CO" sz="2800" b="0" dirty="0" smtClean="0"/>
              <a:t>Someteos</a:t>
            </a:r>
            <a:r>
              <a:rPr lang="es-CO" sz="2800" b="0" dirty="0"/>
              <a:t>, pues, a Dios; resistid al diablo, y huirá de vosotros</a:t>
            </a:r>
            <a:r>
              <a:rPr lang="es-CO" sz="2800" b="0" dirty="0" smtClean="0"/>
              <a:t>. </a:t>
            </a:r>
            <a:r>
              <a:rPr lang="es-CO" sz="2800" b="0" dirty="0"/>
              <a:t>8 Acercaos a Dios, y él se acercará a </a:t>
            </a:r>
            <a:r>
              <a:rPr lang="es-CO" sz="2800" b="0" dirty="0" smtClean="0"/>
              <a:t>vosotros. Pecadores</a:t>
            </a:r>
            <a:r>
              <a:rPr lang="es-CO" sz="2800" b="0" dirty="0"/>
              <a:t>, limpiad las manos</a:t>
            </a:r>
            <a:r>
              <a:rPr lang="es-CO" sz="2800" b="0" dirty="0" smtClean="0"/>
              <a:t>; </a:t>
            </a:r>
            <a:r>
              <a:rPr lang="es-CO" sz="2800" b="0" dirty="0"/>
              <a:t>y vosotros los de doble ánimo</a:t>
            </a:r>
            <a:r>
              <a:rPr lang="es-CO" sz="2800" b="0" dirty="0" smtClean="0"/>
              <a:t>, </a:t>
            </a:r>
            <a:r>
              <a:rPr lang="es-CO" sz="2800" b="0" dirty="0"/>
              <a:t>purificad vuestros </a:t>
            </a:r>
            <a:r>
              <a:rPr lang="es-CO" sz="2800" b="0" dirty="0" smtClean="0"/>
              <a:t>corazones». </a:t>
            </a:r>
          </a:p>
          <a:p>
            <a:r>
              <a:rPr lang="es-CO" sz="2800" b="0" dirty="0"/>
              <a:t>Santiago da comienzo a una serie de diez órdenes, a las que cada miembro de iglesia, propenso al peligro de convertirse en “amigo” del </a:t>
            </a:r>
            <a:r>
              <a:rPr lang="es-CO" sz="2800" b="0" dirty="0" smtClean="0"/>
              <a:t>mundo, </a:t>
            </a:r>
            <a:r>
              <a:rPr lang="es-CO" sz="2800" b="0" dirty="0"/>
              <a:t>hará bien en prestar atención.  </a:t>
            </a:r>
            <a:r>
              <a:rPr lang="es-CO" sz="2800" b="0" dirty="0">
                <a:solidFill>
                  <a:srgbClr val="FF0000"/>
                </a:solidFill>
              </a:rPr>
              <a:t>Antes de que Dios pueda impartir su “gracia</a:t>
            </a:r>
            <a:r>
              <a:rPr lang="es-CO" sz="2800" b="0" dirty="0" smtClean="0">
                <a:solidFill>
                  <a:srgbClr val="FF0000"/>
                </a:solidFill>
              </a:rPr>
              <a:t>”, </a:t>
            </a:r>
            <a:r>
              <a:rPr lang="es-CO" sz="2800" b="0" dirty="0">
                <a:solidFill>
                  <a:srgbClr val="FF0000"/>
                </a:solidFill>
              </a:rPr>
              <a:t>el humilde debe estar dispuesto a </a:t>
            </a:r>
            <a:r>
              <a:rPr lang="es-CO" sz="2800" b="0" u="sng" dirty="0">
                <a:solidFill>
                  <a:srgbClr val="FF0000"/>
                </a:solidFill>
              </a:rPr>
              <a:t>someter su voluntad al plan divino</a:t>
            </a:r>
            <a:r>
              <a:rPr lang="es-CO" sz="2800" b="0" dirty="0">
                <a:solidFill>
                  <a:srgbClr val="FF0000"/>
                </a:solidFill>
              </a:rPr>
              <a:t>.  La sumisión implica completa confianza en que todo lo que Dios ha dispuesto es para el bien del </a:t>
            </a:r>
            <a:r>
              <a:rPr lang="es-CO" sz="2800" b="0" dirty="0" smtClean="0">
                <a:solidFill>
                  <a:srgbClr val="FF0000"/>
                </a:solidFill>
              </a:rPr>
              <a:t>humilde.</a:t>
            </a:r>
            <a:endParaRPr lang="es-CO" sz="2800" b="0" dirty="0">
              <a:solidFill>
                <a:srgbClr val="FF0000"/>
              </a:solidFill>
            </a:endParaRPr>
          </a:p>
        </p:txBody>
      </p:sp>
    </p:spTree>
    <p:extLst>
      <p:ext uri="{BB962C8B-B14F-4D97-AF65-F5344CB8AC3E}">
        <p14:creationId xmlns:p14="http://schemas.microsoft.com/office/powerpoint/2010/main" val="2774223942"/>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332656"/>
            <a:ext cx="7709480" cy="4608512"/>
          </a:xfrm>
          <a:solidFill>
            <a:schemeClr val="accent1">
              <a:lumMod val="20000"/>
              <a:lumOff val="80000"/>
            </a:schemeClr>
          </a:solidFill>
          <a:scene3d>
            <a:camera prst="orthographicFront"/>
            <a:lightRig rig="threePt" dir="t"/>
          </a:scene3d>
          <a:sp3d>
            <a:bevelT w="152400" h="50800" prst="softRound"/>
          </a:sp3d>
        </p:spPr>
        <p:txBody>
          <a:bodyPr>
            <a:noAutofit/>
          </a:bodyPr>
          <a:lstStyle/>
          <a:p>
            <a:r>
              <a:rPr lang="es-CO" sz="2400" b="0" dirty="0"/>
              <a:t>Esta orden en modo imperativo es el secreto para resistir con éxito a </a:t>
            </a:r>
            <a:r>
              <a:rPr lang="es-CO" sz="2400" b="0" dirty="0" smtClean="0"/>
              <a:t>Satanás.  </a:t>
            </a:r>
            <a:r>
              <a:rPr lang="es-CO" sz="2400" b="0" dirty="0"/>
              <a:t>Aunque Dios “no está lejos de cada uno de nosotros” </a:t>
            </a:r>
            <a:r>
              <a:rPr lang="es-CO" sz="2400" dirty="0" smtClean="0">
                <a:solidFill>
                  <a:srgbClr val="FF0000"/>
                </a:solidFill>
              </a:rPr>
              <a:t>(Hech.17:27</a:t>
            </a:r>
            <a:r>
              <a:rPr lang="es-CO" sz="2400" dirty="0">
                <a:solidFill>
                  <a:srgbClr val="FF0000"/>
                </a:solidFill>
              </a:rPr>
              <a:t>), </a:t>
            </a:r>
            <a:r>
              <a:rPr lang="es-CO" sz="2400" b="0" dirty="0"/>
              <a:t>con todo, espera que lo busquemos </a:t>
            </a:r>
            <a:r>
              <a:rPr lang="es-CO" sz="2400" dirty="0">
                <a:solidFill>
                  <a:srgbClr val="FF0000"/>
                </a:solidFill>
              </a:rPr>
              <a:t>(ver </a:t>
            </a:r>
            <a:r>
              <a:rPr lang="es-CO" sz="2400" dirty="0" smtClean="0">
                <a:solidFill>
                  <a:srgbClr val="FF0000"/>
                </a:solidFill>
              </a:rPr>
              <a:t>Sal.145:18</a:t>
            </a:r>
            <a:r>
              <a:rPr lang="es-CO" sz="2400" dirty="0">
                <a:solidFill>
                  <a:srgbClr val="FF0000"/>
                </a:solidFill>
              </a:rPr>
              <a:t>; </a:t>
            </a:r>
            <a:r>
              <a:rPr lang="es-CO" sz="2400" dirty="0" smtClean="0">
                <a:solidFill>
                  <a:srgbClr val="FF0000"/>
                </a:solidFill>
              </a:rPr>
              <a:t>Isa.55:6</a:t>
            </a:r>
            <a:r>
              <a:rPr lang="es-CO" sz="2400" dirty="0">
                <a:solidFill>
                  <a:srgbClr val="FF0000"/>
                </a:solidFill>
              </a:rPr>
              <a:t>).  </a:t>
            </a:r>
            <a:endParaRPr lang="es-CO" sz="2400" dirty="0" smtClean="0">
              <a:solidFill>
                <a:srgbClr val="FF0000"/>
              </a:solidFill>
            </a:endParaRPr>
          </a:p>
          <a:p>
            <a:r>
              <a:rPr lang="es-CO" sz="2400" b="0" dirty="0" smtClean="0"/>
              <a:t>Nos </a:t>
            </a:r>
            <a:r>
              <a:rPr lang="es-CO" sz="2400" b="0" dirty="0"/>
              <a:t>acercamos a Dios </a:t>
            </a:r>
            <a:r>
              <a:rPr lang="es-CO" sz="2400" b="0" dirty="0" smtClean="0"/>
              <a:t>mediante dos condiciones:</a:t>
            </a:r>
          </a:p>
          <a:p>
            <a:r>
              <a:rPr lang="es-CO" sz="2400" b="0" dirty="0" smtClean="0"/>
              <a:t>1). Mediante la </a:t>
            </a:r>
            <a:r>
              <a:rPr lang="es-CO" sz="2400" b="0" dirty="0"/>
              <a:t>fe </a:t>
            </a:r>
            <a:r>
              <a:rPr lang="es-CO" sz="2400" dirty="0">
                <a:solidFill>
                  <a:srgbClr val="FF0000"/>
                </a:solidFill>
              </a:rPr>
              <a:t>(</a:t>
            </a:r>
            <a:r>
              <a:rPr lang="es-CO" sz="2400" dirty="0" smtClean="0">
                <a:solidFill>
                  <a:srgbClr val="FF0000"/>
                </a:solidFill>
              </a:rPr>
              <a:t>Heb.7:25) </a:t>
            </a:r>
            <a:r>
              <a:rPr lang="es-CO" sz="2400" b="0" dirty="0" smtClean="0"/>
              <a:t>y</a:t>
            </a:r>
          </a:p>
          <a:p>
            <a:r>
              <a:rPr lang="es-CO" sz="2400" b="0" dirty="0" smtClean="0"/>
              <a:t>2). </a:t>
            </a:r>
            <a:r>
              <a:rPr lang="es-CO" sz="2400" b="0" dirty="0"/>
              <a:t>E</a:t>
            </a:r>
            <a:r>
              <a:rPr lang="es-CO" sz="2400" b="0" dirty="0" smtClean="0"/>
              <a:t>l </a:t>
            </a:r>
            <a:r>
              <a:rPr lang="es-CO" sz="2400" b="0" dirty="0"/>
              <a:t>verdadero arrepentimiento </a:t>
            </a:r>
            <a:r>
              <a:rPr lang="es-CO" sz="2400" dirty="0" smtClean="0">
                <a:solidFill>
                  <a:srgbClr val="FF0000"/>
                </a:solidFill>
              </a:rPr>
              <a:t>(ver Hos.14:1</a:t>
            </a:r>
            <a:r>
              <a:rPr lang="es-CO" sz="2400" dirty="0">
                <a:solidFill>
                  <a:srgbClr val="FF0000"/>
                </a:solidFill>
              </a:rPr>
              <a:t>; </a:t>
            </a:r>
            <a:r>
              <a:rPr lang="es-CO" sz="2400" dirty="0" smtClean="0">
                <a:solidFill>
                  <a:srgbClr val="FF0000"/>
                </a:solidFill>
              </a:rPr>
              <a:t>Mal.3:7</a:t>
            </a:r>
            <a:r>
              <a:rPr lang="es-CO" sz="2400" dirty="0">
                <a:solidFill>
                  <a:srgbClr val="FF0000"/>
                </a:solidFill>
              </a:rPr>
              <a:t>). </a:t>
            </a:r>
            <a:r>
              <a:rPr lang="es-CO" sz="2400" b="0" dirty="0" smtClean="0"/>
              <a:t> </a:t>
            </a:r>
          </a:p>
          <a:p>
            <a:r>
              <a:rPr lang="es-CO" sz="2400" b="0" dirty="0" smtClean="0"/>
              <a:t>El </a:t>
            </a:r>
            <a:r>
              <a:rPr lang="es-CO" sz="2400" b="0" dirty="0"/>
              <a:t>padre de la parábola del hijo </a:t>
            </a:r>
            <a:r>
              <a:rPr lang="es-CO" sz="2400" b="0" dirty="0" smtClean="0"/>
              <a:t>pródigo </a:t>
            </a:r>
            <a:r>
              <a:rPr lang="es-CO" sz="2400" b="0" dirty="0"/>
              <a:t>vio a su hijo “</a:t>
            </a:r>
            <a:r>
              <a:rPr lang="es-CO" sz="2400" u="sng" dirty="0"/>
              <a:t>cuando aún estaba lejos</a:t>
            </a:r>
            <a:r>
              <a:rPr lang="es-CO" sz="2400" b="0" dirty="0"/>
              <a:t>” </a:t>
            </a:r>
            <a:r>
              <a:rPr lang="es-CO" sz="2400" dirty="0">
                <a:solidFill>
                  <a:srgbClr val="FF0000"/>
                </a:solidFill>
              </a:rPr>
              <a:t>(</a:t>
            </a:r>
            <a:r>
              <a:rPr lang="es-CO" sz="2400" dirty="0" smtClean="0">
                <a:solidFill>
                  <a:srgbClr val="FF0000"/>
                </a:solidFill>
              </a:rPr>
              <a:t>Luc.15:20</a:t>
            </a:r>
            <a:r>
              <a:rPr lang="es-CO" sz="2400" dirty="0">
                <a:solidFill>
                  <a:srgbClr val="FF0000"/>
                </a:solidFill>
              </a:rPr>
              <a:t>), </a:t>
            </a:r>
            <a:r>
              <a:rPr lang="es-CO" sz="2400" b="0" dirty="0"/>
              <a:t>y nuestro Padre celestial también </a:t>
            </a:r>
            <a:r>
              <a:rPr lang="es-CO" sz="2400" u="sng" dirty="0"/>
              <a:t>anhela y espera que volvamos a él; pero no nos fuerza a aceptar su amor </a:t>
            </a:r>
            <a:r>
              <a:rPr lang="es-CO" sz="2400" b="0" dirty="0"/>
              <a:t>(ver PP 404). </a:t>
            </a:r>
          </a:p>
        </p:txBody>
      </p:sp>
    </p:spTree>
    <p:extLst>
      <p:ext uri="{BB962C8B-B14F-4D97-AF65-F5344CB8AC3E}">
        <p14:creationId xmlns:p14="http://schemas.microsoft.com/office/powerpoint/2010/main" val="76586008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p:cTn id="1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9" dur="500"/>
                                        <p:tgtEl>
                                          <p:spTgt spid="3">
                                            <p:txEl>
                                              <p:pRg st="3" end="3"/>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calcmode="lin" valueType="num">
                                      <p:cBhvr>
                                        <p:cTn id="2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22960" y="365760"/>
            <a:ext cx="5477232" cy="548640"/>
          </a:xfrm>
          <a:solidFill>
            <a:schemeClr val="accent1">
              <a:lumMod val="40000"/>
              <a:lumOff val="60000"/>
            </a:schemeClr>
          </a:solidFill>
          <a:effectLst>
            <a:glow rad="228600">
              <a:schemeClr val="accent2">
                <a:satMod val="175000"/>
                <a:alpha val="40000"/>
              </a:schemeClr>
            </a:glow>
          </a:effectLst>
          <a:scene3d>
            <a:camera prst="orthographicFront"/>
            <a:lightRig rig="threePt" dir="t"/>
          </a:scene3d>
          <a:sp3d>
            <a:bevelT prst="relaxedInset"/>
          </a:sp3d>
        </p:spPr>
        <p:txBody>
          <a:bodyPr/>
          <a:lstStyle/>
          <a:p>
            <a:r>
              <a:rPr lang="es-CO" dirty="0" smtClean="0"/>
              <a:t>Dios y tus noches</a:t>
            </a:r>
            <a:endParaRPr lang="es-CO" dirty="0"/>
          </a:p>
        </p:txBody>
      </p:sp>
      <p:sp>
        <p:nvSpPr>
          <p:cNvPr id="3" name="2 Marcador de contenido"/>
          <p:cNvSpPr>
            <a:spLocks noGrp="1"/>
          </p:cNvSpPr>
          <p:nvPr>
            <p:ph idx="1"/>
          </p:nvPr>
        </p:nvSpPr>
        <p:spPr>
          <a:xfrm>
            <a:off x="827584" y="1259632"/>
            <a:ext cx="7520940" cy="3579849"/>
          </a:xfrm>
          <a:solidFill>
            <a:schemeClr val="accent4">
              <a:lumMod val="40000"/>
              <a:lumOff val="60000"/>
            </a:schemeClr>
          </a:solidFill>
          <a:scene3d>
            <a:camera prst="orthographicFront"/>
            <a:lightRig rig="threePt" dir="t"/>
          </a:scene3d>
          <a:sp3d>
            <a:bevelT prst="relaxedInset"/>
          </a:sp3d>
        </p:spPr>
        <p:txBody>
          <a:bodyPr>
            <a:normAutofit lnSpcReduction="10000"/>
          </a:bodyPr>
          <a:lstStyle/>
          <a:p>
            <a:r>
              <a:rPr lang="es-CO" sz="2800" u="sng" dirty="0" smtClean="0"/>
              <a:t>Proverbios 3:24</a:t>
            </a:r>
            <a:r>
              <a:rPr lang="es-CO" sz="2800" dirty="0"/>
              <a:t>. </a:t>
            </a:r>
            <a:r>
              <a:rPr lang="es-CO" sz="2800" dirty="0" smtClean="0"/>
              <a:t>«</a:t>
            </a:r>
            <a:r>
              <a:rPr lang="es-CO" sz="2400" b="0" dirty="0" smtClean="0"/>
              <a:t>Cuando </a:t>
            </a:r>
            <a:r>
              <a:rPr lang="es-CO" sz="2400" b="0" dirty="0"/>
              <a:t>te acuestes, no tendrás temor, </a:t>
            </a:r>
            <a:r>
              <a:rPr lang="es-CO" sz="2400" b="0" dirty="0" smtClean="0"/>
              <a:t>sino </a:t>
            </a:r>
            <a:r>
              <a:rPr lang="es-CO" sz="2400" b="0" dirty="0"/>
              <a:t>que te </a:t>
            </a:r>
            <a:r>
              <a:rPr lang="es-CO" sz="2400" b="0" dirty="0" smtClean="0"/>
              <a:t>acostarás y </a:t>
            </a:r>
            <a:r>
              <a:rPr lang="es-CO" sz="2400" b="0" dirty="0"/>
              <a:t>tu sueño será </a:t>
            </a:r>
            <a:r>
              <a:rPr lang="es-CO" sz="2400" b="0" dirty="0" smtClean="0"/>
              <a:t>grato».</a:t>
            </a:r>
          </a:p>
          <a:p>
            <a:r>
              <a:rPr lang="es-CO" sz="2400" b="0" dirty="0"/>
              <a:t>Durante el sueño se abandona el cuidado de las horas de vigilia.  </a:t>
            </a:r>
            <a:r>
              <a:rPr lang="es-CO" sz="2400" b="0" u="sng" dirty="0"/>
              <a:t>El que duerme queda a merced de sus enemigos, en un estado de inconsciencia similar al de la muerte</a:t>
            </a:r>
            <a:r>
              <a:rPr lang="es-CO" sz="2400" b="0" dirty="0"/>
              <a:t>.  </a:t>
            </a:r>
            <a:r>
              <a:rPr lang="es-CO" sz="2400" dirty="0">
                <a:solidFill>
                  <a:srgbClr val="FF0000"/>
                </a:solidFill>
              </a:rPr>
              <a:t>El que es obediente al consejo del Señor puede ser que se acueste plenamente consciente de las posibilidades de peligro y de muerte, pero dominará como un niño cansado</a:t>
            </a:r>
            <a:r>
              <a:rPr lang="es-CO" sz="2400" dirty="0" smtClean="0">
                <a:solidFill>
                  <a:srgbClr val="FF0000"/>
                </a:solidFill>
              </a:rPr>
              <a:t>, </a:t>
            </a:r>
            <a:r>
              <a:rPr lang="es-CO" sz="2400" dirty="0">
                <a:solidFill>
                  <a:srgbClr val="FF0000"/>
                </a:solidFill>
              </a:rPr>
              <a:t>y gozará de un sueño tranquilo y reparador.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116632"/>
            <a:ext cx="2125588"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7207419"/>
      </p:ext>
    </p:extLst>
  </p:cSld>
  <p:clrMapOvr>
    <a:masterClrMapping/>
  </p:clrMapOvr>
  <p:transition spd="slow">
    <p:cove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04664"/>
            <a:ext cx="7520940" cy="4275813"/>
          </a:xfrm>
          <a:solidFill>
            <a:schemeClr val="accent1">
              <a:lumMod val="40000"/>
              <a:lumOff val="60000"/>
            </a:schemeClr>
          </a:solidFill>
          <a:scene3d>
            <a:camera prst="orthographicFront"/>
            <a:lightRig rig="threePt" dir="t"/>
          </a:scene3d>
          <a:sp3d>
            <a:bevelT prst="relaxedInset"/>
          </a:sp3d>
        </p:spPr>
        <p:txBody>
          <a:bodyPr>
            <a:normAutofit fontScale="85000" lnSpcReduction="20000"/>
          </a:bodyPr>
          <a:lstStyle/>
          <a:p>
            <a:r>
              <a:rPr lang="es-CO" sz="3200" u="sng" dirty="0" smtClean="0"/>
              <a:t>Salmo 127:2</a:t>
            </a:r>
            <a:r>
              <a:rPr lang="es-CO" sz="3200" dirty="0"/>
              <a:t>. </a:t>
            </a:r>
            <a:r>
              <a:rPr lang="es-CO" sz="3200" dirty="0" smtClean="0"/>
              <a:t>«</a:t>
            </a:r>
            <a:r>
              <a:rPr lang="es-CO" sz="2800" b="0" dirty="0" smtClean="0"/>
              <a:t>Por </a:t>
            </a:r>
            <a:r>
              <a:rPr lang="es-CO" sz="2800" b="0" dirty="0"/>
              <a:t>demás es que os </a:t>
            </a:r>
            <a:r>
              <a:rPr lang="es-CO" sz="2800" b="0" dirty="0" smtClean="0"/>
              <a:t>levantéis de </a:t>
            </a:r>
            <a:r>
              <a:rPr lang="es-CO" sz="2800" b="0" dirty="0"/>
              <a:t>madrugada </a:t>
            </a:r>
            <a:r>
              <a:rPr lang="es-CO" sz="2800" b="0" dirty="0" smtClean="0"/>
              <a:t>y </a:t>
            </a:r>
            <a:r>
              <a:rPr lang="es-CO" sz="2800" b="0" dirty="0"/>
              <a:t>vayáis tarde a reposar, </a:t>
            </a:r>
            <a:r>
              <a:rPr lang="es-CO" sz="2800" b="0" dirty="0" smtClean="0"/>
              <a:t>y </a:t>
            </a:r>
            <a:r>
              <a:rPr lang="es-CO" sz="2800" b="0" dirty="0"/>
              <a:t>que comáis pan de dolores, </a:t>
            </a:r>
            <a:r>
              <a:rPr lang="es-CO" sz="2800" b="0" dirty="0" smtClean="0"/>
              <a:t>pues </a:t>
            </a:r>
            <a:r>
              <a:rPr lang="es-CO" sz="2800" b="0" dirty="0"/>
              <a:t>que a su amado dará </a:t>
            </a:r>
            <a:r>
              <a:rPr lang="es-CO" sz="2800" b="0" dirty="0" smtClean="0"/>
              <a:t>Dios el sueño».</a:t>
            </a:r>
          </a:p>
          <a:p>
            <a:r>
              <a:rPr lang="es-CO" sz="2800" dirty="0"/>
              <a:t>A su amado dará Dios el sueño</a:t>
            </a:r>
            <a:r>
              <a:rPr lang="es-CO" sz="2800" b="0" dirty="0"/>
              <a:t>. </a:t>
            </a:r>
          </a:p>
          <a:p>
            <a:r>
              <a:rPr lang="es-CO" sz="2800" b="0" dirty="0"/>
              <a:t>    </a:t>
            </a:r>
            <a:r>
              <a:rPr lang="es-CO" sz="2800" b="0" dirty="0">
                <a:solidFill>
                  <a:srgbClr val="FF0000"/>
                </a:solidFill>
              </a:rPr>
              <a:t>Este versículo se dirige a los que trabajan con preocupación, sin disfrutar de la vida por su constante ansiedad.  Trabajan de la mañana a la noche, y se preocupan tanto por las cosas materiales, que no pueden gozar de un sueño tranquilo.  Esto no ocurre a los que descansan confiando tranquilamente en Dios.  </a:t>
            </a:r>
            <a:endParaRPr lang="es-CO" sz="2800" b="0" dirty="0" smtClean="0">
              <a:solidFill>
                <a:srgbClr val="FF0000"/>
              </a:solidFill>
            </a:endParaRPr>
          </a:p>
          <a:p>
            <a:r>
              <a:rPr lang="es-CO" sz="2800" b="0" dirty="0" smtClean="0"/>
              <a:t>Este </a:t>
            </a:r>
            <a:r>
              <a:rPr lang="es-CO" sz="2800" b="0" dirty="0"/>
              <a:t>texto no aprueba la ociosidad, pero sí es un reproche para los que se preocupan y se afligen en vez de confiar en Dios. </a:t>
            </a:r>
          </a:p>
        </p:txBody>
      </p:sp>
    </p:spTree>
    <p:extLst>
      <p:ext uri="{BB962C8B-B14F-4D97-AF65-F5344CB8AC3E}">
        <p14:creationId xmlns:p14="http://schemas.microsoft.com/office/powerpoint/2010/main" val="318820464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wipe(down)">
                                      <p:cBhvr>
                                        <p:cTn id="1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04664"/>
            <a:ext cx="7520940" cy="4464496"/>
          </a:xfrm>
          <a:solidFill>
            <a:schemeClr val="accent1">
              <a:lumMod val="20000"/>
              <a:lumOff val="80000"/>
            </a:schemeClr>
          </a:solidFill>
          <a:scene3d>
            <a:camera prst="orthographicFront"/>
            <a:lightRig rig="threePt" dir="t"/>
          </a:scene3d>
          <a:sp3d>
            <a:bevelT prst="relaxedInset"/>
          </a:sp3d>
        </p:spPr>
        <p:txBody>
          <a:bodyPr>
            <a:normAutofit fontScale="77500" lnSpcReduction="20000"/>
          </a:bodyPr>
          <a:lstStyle/>
          <a:p>
            <a:r>
              <a:rPr lang="es-CO" sz="3200" u="sng" dirty="0" smtClean="0"/>
              <a:t>Salmo 4:8</a:t>
            </a:r>
            <a:r>
              <a:rPr lang="es-CO" sz="3200" dirty="0"/>
              <a:t>. </a:t>
            </a:r>
            <a:r>
              <a:rPr lang="es-CO" sz="3200" dirty="0" smtClean="0"/>
              <a:t>«</a:t>
            </a:r>
            <a:r>
              <a:rPr lang="es-CO" sz="2800" b="0" dirty="0" smtClean="0"/>
              <a:t>Tu </a:t>
            </a:r>
            <a:r>
              <a:rPr lang="es-CO" sz="2800" b="0" dirty="0"/>
              <a:t>produces en mí más alegría que la suya, cuando abundan en su trigo y en su </a:t>
            </a:r>
            <a:r>
              <a:rPr lang="es-CO" sz="2800" b="0" dirty="0" smtClean="0"/>
              <a:t>mosto</a:t>
            </a:r>
            <a:r>
              <a:rPr lang="es-CO" sz="3200" dirty="0" smtClean="0"/>
              <a:t>»</a:t>
            </a:r>
          </a:p>
          <a:p>
            <a:r>
              <a:rPr lang="es-CO" sz="3200" b="0" dirty="0" smtClean="0"/>
              <a:t>El salmista, al </a:t>
            </a:r>
            <a:r>
              <a:rPr lang="es-CO" sz="3200" b="0" dirty="0"/>
              <a:t>amanecer, reflexiona que Dios le ha permitido dormir, aunque estaba rodeado de temibles enemigos. Al atardecer, avanza un paso más, y se acuesta serenamente, consciente de que, aunque todavía lo rodean sus enemigos, Dios le concederá un sueño tranquilo y </a:t>
            </a:r>
            <a:r>
              <a:rPr lang="es-CO" sz="3200" b="0" dirty="0" smtClean="0"/>
              <a:t>reparado</a:t>
            </a:r>
          </a:p>
          <a:p>
            <a:endParaRPr lang="es-CO" sz="2800" b="0" dirty="0" smtClean="0">
              <a:solidFill>
                <a:srgbClr val="FF0000"/>
              </a:solidFill>
            </a:endParaRPr>
          </a:p>
          <a:p>
            <a:r>
              <a:rPr lang="es-CO" sz="2800" b="0" dirty="0" smtClean="0">
                <a:solidFill>
                  <a:srgbClr val="FF0000"/>
                </a:solidFill>
              </a:rPr>
              <a:t>El </a:t>
            </a:r>
            <a:r>
              <a:rPr lang="es-CO" sz="2800" b="0" dirty="0">
                <a:solidFill>
                  <a:srgbClr val="FF0000"/>
                </a:solidFill>
              </a:rPr>
              <a:t>salmista expresa su convicción de que sólo a Dios le debe la seguridad durante la noche. </a:t>
            </a:r>
            <a:r>
              <a:rPr lang="es-CO" sz="2800" b="0" dirty="0" smtClean="0">
                <a:solidFill>
                  <a:srgbClr val="FF0000"/>
                </a:solidFill>
              </a:rPr>
              <a:t>De la mismo forma, el </a:t>
            </a:r>
            <a:r>
              <a:rPr lang="es-CO" sz="2800" b="0" dirty="0">
                <a:solidFill>
                  <a:srgbClr val="FF0000"/>
                </a:solidFill>
              </a:rPr>
              <a:t>cristiano que comparte la confianza del salmista no necesita temer durante el sueño de la noche, ni en medio de los deberes del día.</a:t>
            </a:r>
          </a:p>
        </p:txBody>
      </p:sp>
    </p:spTree>
    <p:extLst>
      <p:ext uri="{BB962C8B-B14F-4D97-AF65-F5344CB8AC3E}">
        <p14:creationId xmlns:p14="http://schemas.microsoft.com/office/powerpoint/2010/main" val="145373978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04664"/>
            <a:ext cx="7520940" cy="4464496"/>
          </a:xfrm>
          <a:solidFill>
            <a:schemeClr val="accent6">
              <a:lumMod val="20000"/>
              <a:lumOff val="80000"/>
            </a:schemeClr>
          </a:solidFill>
          <a:scene3d>
            <a:camera prst="orthographicFront"/>
            <a:lightRig rig="threePt" dir="t"/>
          </a:scene3d>
          <a:sp3d>
            <a:bevelT prst="slope"/>
          </a:sp3d>
        </p:spPr>
        <p:txBody>
          <a:bodyPr>
            <a:normAutofit fontScale="92500" lnSpcReduction="20000"/>
          </a:bodyPr>
          <a:lstStyle/>
          <a:p>
            <a:r>
              <a:rPr lang="es-CO" sz="3200" u="sng" dirty="0" smtClean="0"/>
              <a:t>Éxodo 33:14</a:t>
            </a:r>
            <a:r>
              <a:rPr lang="es-CO" sz="3200" dirty="0"/>
              <a:t>. </a:t>
            </a:r>
            <a:endParaRPr lang="es-CO" sz="3200" dirty="0" smtClean="0"/>
          </a:p>
          <a:p>
            <a:r>
              <a:rPr lang="es-CO" sz="2800" b="0" dirty="0" smtClean="0"/>
              <a:t>Le </a:t>
            </a:r>
            <a:r>
              <a:rPr lang="es-CO" sz="2800" b="0" dirty="0"/>
              <a:t>respondió: "Iré yo mismo y te daré </a:t>
            </a:r>
            <a:r>
              <a:rPr lang="es-CO" sz="2800" b="0" dirty="0" smtClean="0"/>
              <a:t>descanso«</a:t>
            </a:r>
          </a:p>
          <a:p>
            <a:endParaRPr lang="es-CO" sz="2800" b="0" dirty="0" smtClean="0"/>
          </a:p>
          <a:p>
            <a:r>
              <a:rPr lang="es-CO" sz="2800" b="0" dirty="0" smtClean="0"/>
              <a:t>¡Que bueno es Dios! El </a:t>
            </a:r>
            <a:r>
              <a:rPr lang="es-CO" sz="2800" b="0" dirty="0"/>
              <a:t>pedido de Moisés es concedido.  La presencia de Dios mismo iría con ellos, y también les daría "descanso", es decir, la posesión de la tierra de </a:t>
            </a:r>
            <a:r>
              <a:rPr lang="es-CO" sz="2800" b="0" dirty="0" smtClean="0"/>
              <a:t>Canaán.</a:t>
            </a:r>
          </a:p>
          <a:p>
            <a:r>
              <a:rPr lang="es-CO" sz="2800" b="0" dirty="0" smtClean="0">
                <a:solidFill>
                  <a:srgbClr val="FF0000"/>
                </a:solidFill>
              </a:rPr>
              <a:t> (Ver Deu.3:20</a:t>
            </a:r>
            <a:r>
              <a:rPr lang="es-CO" sz="2800" b="0" dirty="0">
                <a:solidFill>
                  <a:srgbClr val="FF0000"/>
                </a:solidFill>
              </a:rPr>
              <a:t>; </a:t>
            </a:r>
            <a:r>
              <a:rPr lang="es-CO" sz="2800" b="0" dirty="0" smtClean="0">
                <a:solidFill>
                  <a:srgbClr val="FF0000"/>
                </a:solidFill>
              </a:rPr>
              <a:t>Deu.12:9, 10</a:t>
            </a:r>
            <a:r>
              <a:rPr lang="es-CO" sz="2800" b="0" dirty="0">
                <a:solidFill>
                  <a:srgbClr val="FF0000"/>
                </a:solidFill>
              </a:rPr>
              <a:t>; </a:t>
            </a:r>
            <a:r>
              <a:rPr lang="es-CO" sz="2800" b="0" dirty="0" smtClean="0">
                <a:solidFill>
                  <a:srgbClr val="FF0000"/>
                </a:solidFill>
              </a:rPr>
              <a:t>Deu.25:19</a:t>
            </a:r>
            <a:r>
              <a:rPr lang="es-CO" sz="2800" b="0" dirty="0">
                <a:solidFill>
                  <a:srgbClr val="FF0000"/>
                </a:solidFill>
              </a:rPr>
              <a:t>; </a:t>
            </a:r>
            <a:r>
              <a:rPr lang="es-CO" sz="2800" b="0" dirty="0" smtClean="0">
                <a:solidFill>
                  <a:srgbClr val="FF0000"/>
                </a:solidFill>
              </a:rPr>
              <a:t>Heb.4:8). </a:t>
            </a:r>
          </a:p>
          <a:p>
            <a:r>
              <a:rPr lang="es-CO" sz="2800" b="0" dirty="0" smtClean="0"/>
              <a:t>Dios siempre responde las peticiones de sus hijos, por tanto, ten la seguridad de que Dios no </a:t>
            </a:r>
            <a:r>
              <a:rPr lang="es-CO" sz="2800" b="0" dirty="0"/>
              <a:t>t</a:t>
            </a:r>
            <a:r>
              <a:rPr lang="es-CO" sz="2800" b="0" dirty="0" smtClean="0"/>
              <a:t>e abandonará.  </a:t>
            </a:r>
            <a:endParaRPr lang="es-CO" sz="2800" b="0" dirty="0"/>
          </a:p>
        </p:txBody>
      </p:sp>
    </p:spTree>
    <p:extLst>
      <p:ext uri="{BB962C8B-B14F-4D97-AF65-F5344CB8AC3E}">
        <p14:creationId xmlns:p14="http://schemas.microsoft.com/office/powerpoint/2010/main" val="72277615"/>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ipe(down)">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76672"/>
            <a:ext cx="7520940" cy="4320480"/>
          </a:xfrm>
          <a:solidFill>
            <a:schemeClr val="bg1">
              <a:lumMod val="85000"/>
            </a:schemeClr>
          </a:solidFill>
          <a:scene3d>
            <a:camera prst="orthographicFront"/>
            <a:lightRig rig="threePt" dir="t"/>
          </a:scene3d>
          <a:sp3d>
            <a:bevelT prst="relaxedInset"/>
          </a:sp3d>
        </p:spPr>
        <p:txBody>
          <a:bodyPr>
            <a:normAutofit fontScale="70000" lnSpcReduction="20000"/>
          </a:bodyPr>
          <a:lstStyle/>
          <a:p>
            <a:r>
              <a:rPr lang="es-CO" sz="3800" u="sng" dirty="0" smtClean="0"/>
              <a:t>Salmo 3:5</a:t>
            </a:r>
            <a:r>
              <a:rPr lang="es-CO" sz="3200" dirty="0"/>
              <a:t>. </a:t>
            </a:r>
            <a:endParaRPr lang="es-CO" sz="3200" dirty="0" smtClean="0"/>
          </a:p>
          <a:p>
            <a:r>
              <a:rPr lang="es-CO" sz="3200" dirty="0" smtClean="0"/>
              <a:t>«</a:t>
            </a:r>
            <a:r>
              <a:rPr lang="es-CO" sz="3200" b="0" dirty="0" smtClean="0"/>
              <a:t>Con </a:t>
            </a:r>
            <a:r>
              <a:rPr lang="es-CO" sz="3200" b="0" dirty="0"/>
              <a:t>mi voz invoco yo al Señor, y él me responde desde su monte santo. </a:t>
            </a:r>
            <a:r>
              <a:rPr lang="es-CO" sz="3200" b="0" dirty="0" smtClean="0"/>
              <a:t>Selah»</a:t>
            </a:r>
          </a:p>
          <a:p>
            <a:endParaRPr lang="es-CO" sz="3200" b="0" dirty="0" smtClean="0">
              <a:solidFill>
                <a:srgbClr val="FF0000"/>
              </a:solidFill>
            </a:endParaRPr>
          </a:p>
          <a:p>
            <a:r>
              <a:rPr lang="es-CO" sz="3200" b="0" dirty="0" smtClean="0">
                <a:solidFill>
                  <a:srgbClr val="FF0000"/>
                </a:solidFill>
              </a:rPr>
              <a:t>David </a:t>
            </a:r>
            <a:r>
              <a:rPr lang="es-CO" sz="3200" b="0" dirty="0">
                <a:solidFill>
                  <a:srgbClr val="FF0000"/>
                </a:solidFill>
              </a:rPr>
              <a:t>se representa como si estuviera en peligro de ser atacado en cualquier momento de la noche, perseguido por sus enemigos y objeto de sus maldiciones. Sin embargo, puede acostarse en paz y dormir por su gran confianza en Dios, en cuyas manos estaba todo. </a:t>
            </a:r>
            <a:endParaRPr lang="es-CO" sz="3200" b="0" dirty="0" smtClean="0">
              <a:solidFill>
                <a:srgbClr val="FF0000"/>
              </a:solidFill>
            </a:endParaRPr>
          </a:p>
          <a:p>
            <a:endParaRPr lang="es-CO" sz="3200" b="0" dirty="0" smtClean="0"/>
          </a:p>
          <a:p>
            <a:r>
              <a:rPr lang="es-CO" sz="3200" b="0" dirty="0" smtClean="0"/>
              <a:t>Su </a:t>
            </a:r>
            <a:r>
              <a:rPr lang="es-CO" sz="3200" b="0" dirty="0"/>
              <a:t>sueño no era producido por un mero cansancio, ni por indolencia, ni por presunción; </a:t>
            </a:r>
            <a:r>
              <a:rPr lang="es-CO" sz="3200" dirty="0">
                <a:solidFill>
                  <a:srgbClr val="FF0000"/>
                </a:solidFill>
              </a:rPr>
              <a:t>era un acto de fe. La calma interior lo fortalecía para la lucha del día siguiente</a:t>
            </a:r>
            <a:r>
              <a:rPr lang="es-CO" sz="3200" b="0" dirty="0"/>
              <a:t>. </a:t>
            </a:r>
          </a:p>
        </p:txBody>
      </p:sp>
    </p:spTree>
    <p:extLst>
      <p:ext uri="{BB962C8B-B14F-4D97-AF65-F5344CB8AC3E}">
        <p14:creationId xmlns:p14="http://schemas.microsoft.com/office/powerpoint/2010/main" val="308100515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332656"/>
            <a:ext cx="5760640" cy="548640"/>
          </a:xfrm>
          <a:solidFill>
            <a:schemeClr val="accent1">
              <a:lumMod val="40000"/>
              <a:lumOff val="60000"/>
            </a:schemeClr>
          </a:solidFill>
          <a:effectLst>
            <a:glow rad="228600">
              <a:schemeClr val="accent2">
                <a:satMod val="175000"/>
                <a:alpha val="40000"/>
              </a:schemeClr>
            </a:glow>
          </a:effectLst>
          <a:scene3d>
            <a:camera prst="orthographicFront"/>
            <a:lightRig rig="threePt" dir="t"/>
          </a:scene3d>
          <a:sp3d>
            <a:bevelT prst="relaxedInset"/>
          </a:sp3d>
        </p:spPr>
        <p:txBody>
          <a:bodyPr/>
          <a:lstStyle/>
          <a:p>
            <a:r>
              <a:rPr lang="es-CO" dirty="0" smtClean="0"/>
              <a:t>Dios y tus oraciones</a:t>
            </a:r>
            <a:endParaRPr lang="es-CO" dirty="0"/>
          </a:p>
        </p:txBody>
      </p:sp>
      <p:sp>
        <p:nvSpPr>
          <p:cNvPr id="3" name="2 Marcador de contenido"/>
          <p:cNvSpPr>
            <a:spLocks noGrp="1"/>
          </p:cNvSpPr>
          <p:nvPr>
            <p:ph idx="1"/>
          </p:nvPr>
        </p:nvSpPr>
        <p:spPr>
          <a:xfrm>
            <a:off x="822960" y="1340768"/>
            <a:ext cx="7520940" cy="3528392"/>
          </a:xfrm>
          <a:solidFill>
            <a:schemeClr val="accent1">
              <a:lumMod val="40000"/>
              <a:lumOff val="60000"/>
            </a:schemeClr>
          </a:solidFill>
          <a:scene3d>
            <a:camera prst="orthographicFront"/>
            <a:lightRig rig="threePt" dir="t"/>
          </a:scene3d>
          <a:sp3d>
            <a:bevelT prst="relaxedInset"/>
          </a:sp3d>
        </p:spPr>
        <p:txBody>
          <a:bodyPr>
            <a:normAutofit fontScale="85000" lnSpcReduction="10000"/>
          </a:bodyPr>
          <a:lstStyle/>
          <a:p>
            <a:r>
              <a:rPr lang="es-CO" sz="3200" dirty="0" smtClean="0"/>
              <a:t>2 Crónicas 7:14</a:t>
            </a:r>
            <a:r>
              <a:rPr lang="es-CO" sz="3200" dirty="0"/>
              <a:t>. </a:t>
            </a:r>
            <a:r>
              <a:rPr lang="es-CO" sz="3200" dirty="0" smtClean="0"/>
              <a:t>«</a:t>
            </a:r>
            <a:r>
              <a:rPr lang="es-CO" sz="2400" b="0" dirty="0" smtClean="0"/>
              <a:t>Como </a:t>
            </a:r>
            <a:r>
              <a:rPr lang="es-CO" sz="2400" b="0" dirty="0"/>
              <a:t>yo vea que mi pueblo, sobre el que es invocado mi nombre, se </a:t>
            </a:r>
            <a:r>
              <a:rPr lang="es-CO" sz="2400" b="0" u="sng" dirty="0"/>
              <a:t>humilla y ora</a:t>
            </a:r>
            <a:r>
              <a:rPr lang="es-CO" sz="2400" b="0" dirty="0"/>
              <a:t>, </a:t>
            </a:r>
            <a:r>
              <a:rPr lang="es-CO" sz="2400" b="0" u="sng" dirty="0"/>
              <a:t>busca mi faz y se aparta de sus malos caminos</a:t>
            </a:r>
            <a:r>
              <a:rPr lang="es-CO" sz="2400" b="0" dirty="0"/>
              <a:t>, yo lo escucharé desde el cielo, perdonaré sus pecados y traeré la salud a su </a:t>
            </a:r>
            <a:r>
              <a:rPr lang="es-CO" sz="2400" b="0" dirty="0" smtClean="0"/>
              <a:t>tierra».</a:t>
            </a:r>
          </a:p>
          <a:p>
            <a:r>
              <a:rPr lang="es-CO" sz="2400" b="0" dirty="0"/>
              <a:t> </a:t>
            </a:r>
            <a:r>
              <a:rPr lang="es-CO" sz="2400" b="0" dirty="0" smtClean="0"/>
              <a:t>    </a:t>
            </a:r>
          </a:p>
          <a:p>
            <a:r>
              <a:rPr lang="es-CO" sz="2400" b="0" dirty="0">
                <a:solidFill>
                  <a:srgbClr val="FF0000"/>
                </a:solidFill>
              </a:rPr>
              <a:t> </a:t>
            </a:r>
            <a:r>
              <a:rPr lang="es-CO" sz="2400" b="0" dirty="0" smtClean="0">
                <a:solidFill>
                  <a:srgbClr val="FF0000"/>
                </a:solidFill>
              </a:rPr>
              <a:t>    </a:t>
            </a:r>
            <a:r>
              <a:rPr lang="es-CO" sz="2400" dirty="0" smtClean="0">
                <a:solidFill>
                  <a:srgbClr val="FF0000"/>
                </a:solidFill>
              </a:rPr>
              <a:t>El </a:t>
            </a:r>
            <a:r>
              <a:rPr lang="es-CO" sz="2400" dirty="0">
                <a:solidFill>
                  <a:srgbClr val="FF0000"/>
                </a:solidFill>
              </a:rPr>
              <a:t>deseo de Dios es que los pecadores se humillen, abandonen sus pecados, se vuelvan a él y vivan.  </a:t>
            </a:r>
            <a:endParaRPr lang="es-CO" sz="2400" dirty="0" smtClean="0">
              <a:solidFill>
                <a:srgbClr val="FF0000"/>
              </a:solidFill>
            </a:endParaRPr>
          </a:p>
          <a:p>
            <a:r>
              <a:rPr lang="es-CO" sz="2400" b="0" dirty="0" smtClean="0"/>
              <a:t>Dios </a:t>
            </a:r>
            <a:r>
              <a:rPr lang="es-CO" sz="2400" b="0" dirty="0"/>
              <a:t>no se deleita en el sufrimiento y en la muerte del impío, y con afán insta a los pecadores a que se arrepientan y se aparten de sus transgresiones para que la iniquidad no les acarree la </a:t>
            </a:r>
            <a:r>
              <a:rPr lang="es-CO" sz="2400" b="0" dirty="0" smtClean="0"/>
              <a:t>ruina. </a:t>
            </a:r>
            <a:r>
              <a:rPr lang="es-CO" sz="2400" dirty="0" smtClean="0">
                <a:solidFill>
                  <a:srgbClr val="FF0000"/>
                </a:solidFill>
              </a:rPr>
              <a:t>(Ver Isa.1:18-20</a:t>
            </a:r>
            <a:r>
              <a:rPr lang="es-CO" sz="2400" dirty="0">
                <a:solidFill>
                  <a:srgbClr val="FF0000"/>
                </a:solidFill>
              </a:rPr>
              <a:t>; </a:t>
            </a:r>
            <a:r>
              <a:rPr lang="es-CO" sz="2400" dirty="0" smtClean="0">
                <a:solidFill>
                  <a:srgbClr val="FF0000"/>
                </a:solidFill>
              </a:rPr>
              <a:t> Jer.25:5</a:t>
            </a:r>
            <a:r>
              <a:rPr lang="es-CO" sz="2400" dirty="0">
                <a:solidFill>
                  <a:srgbClr val="FF0000"/>
                </a:solidFill>
              </a:rPr>
              <a:t>; </a:t>
            </a:r>
            <a:r>
              <a:rPr lang="es-CO" sz="2400" dirty="0" smtClean="0">
                <a:solidFill>
                  <a:srgbClr val="FF0000"/>
                </a:solidFill>
              </a:rPr>
              <a:t> Eze.18:30-32</a:t>
            </a:r>
            <a:r>
              <a:rPr lang="es-CO" sz="2400" dirty="0">
                <a:solidFill>
                  <a:srgbClr val="FF0000"/>
                </a:solidFill>
              </a:rPr>
              <a:t>; </a:t>
            </a:r>
            <a:r>
              <a:rPr lang="es-CO" sz="2400" dirty="0" smtClean="0">
                <a:solidFill>
                  <a:srgbClr val="FF0000"/>
                </a:solidFill>
              </a:rPr>
              <a:t> Oseas 6:1</a:t>
            </a:r>
            <a:r>
              <a:rPr lang="es-CO" sz="2400" dirty="0">
                <a:solidFill>
                  <a:srgbClr val="FF0000"/>
                </a:solidFill>
              </a:rPr>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116632"/>
            <a:ext cx="2125588" cy="1123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406978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calcmode="lin" valueType="num">
                                      <p:cBhvr>
                                        <p:cTn id="1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4"/>
            <a:ext cx="8496944" cy="4453939"/>
          </a:xfrm>
          <a:solidFill>
            <a:schemeClr val="accent1">
              <a:lumMod val="40000"/>
              <a:lumOff val="60000"/>
            </a:schemeClr>
          </a:solidFill>
          <a:scene3d>
            <a:camera prst="orthographicFront"/>
            <a:lightRig rig="threePt" dir="t"/>
          </a:scene3d>
          <a:sp3d>
            <a:bevelT prst="relaxedInset"/>
          </a:sp3d>
        </p:spPr>
        <p:txBody>
          <a:bodyPr>
            <a:normAutofit fontScale="55000" lnSpcReduction="20000"/>
          </a:bodyPr>
          <a:lstStyle/>
          <a:p>
            <a:r>
              <a:rPr lang="es-CO" sz="4000" u="sng" dirty="0" smtClean="0"/>
              <a:t>Salmo 55:17</a:t>
            </a:r>
            <a:r>
              <a:rPr lang="es-CO" sz="4000" dirty="0" smtClean="0"/>
              <a:t>.</a:t>
            </a:r>
            <a:r>
              <a:rPr lang="es-CO" sz="4000" b="0" dirty="0"/>
              <a:t> </a:t>
            </a:r>
            <a:r>
              <a:rPr lang="es-CO" sz="2800" b="0" dirty="0" smtClean="0"/>
              <a:t>«</a:t>
            </a:r>
            <a:r>
              <a:rPr lang="es-CO" sz="3300" b="0" dirty="0" smtClean="0"/>
              <a:t>Por mi parte, (dice David) yo clamo hacia el Señor, y el Señor me librará</a:t>
            </a:r>
            <a:r>
              <a:rPr lang="es-CO" sz="2800" b="0" dirty="0" smtClean="0"/>
              <a:t>»</a:t>
            </a:r>
            <a:r>
              <a:rPr lang="es-CO" sz="3200" dirty="0" smtClean="0"/>
              <a:t>.</a:t>
            </a:r>
          </a:p>
          <a:p>
            <a:r>
              <a:rPr lang="es-CO" sz="3200" dirty="0" smtClean="0"/>
              <a:t> </a:t>
            </a:r>
          </a:p>
          <a:p>
            <a:pPr lvl="3"/>
            <a:r>
              <a:rPr lang="es-CO" sz="3300" b="0" dirty="0" smtClean="0"/>
              <a:t>Orad </a:t>
            </a:r>
            <a:r>
              <a:rPr lang="es-CO" sz="3300" b="0" dirty="0"/>
              <a:t>sin cesar</a:t>
            </a:r>
            <a:r>
              <a:rPr lang="es-CO" sz="3300" b="0" dirty="0" smtClean="0"/>
              <a:t>. dice Pablo en </a:t>
            </a:r>
            <a:r>
              <a:rPr lang="es-CO" sz="3300" b="1" dirty="0" smtClean="0">
                <a:solidFill>
                  <a:srgbClr val="FF0000"/>
                </a:solidFill>
              </a:rPr>
              <a:t>1Tes.5:17.</a:t>
            </a:r>
          </a:p>
          <a:p>
            <a:endParaRPr lang="es-CO" sz="2800" b="0" dirty="0" smtClean="0"/>
          </a:p>
          <a:p>
            <a:pPr lvl="3"/>
            <a:r>
              <a:rPr lang="es-CO" sz="3300" b="0" dirty="0" smtClean="0"/>
              <a:t>Daniel </a:t>
            </a:r>
            <a:r>
              <a:rPr lang="es-CO" sz="3300" b="0" dirty="0"/>
              <a:t>oraba tres veces al día </a:t>
            </a:r>
            <a:r>
              <a:rPr lang="es-CO" sz="3300" b="1" dirty="0" smtClean="0">
                <a:solidFill>
                  <a:srgbClr val="FF0000"/>
                </a:solidFill>
              </a:rPr>
              <a:t>Dan.6:10.</a:t>
            </a:r>
          </a:p>
          <a:p>
            <a:pPr lvl="3"/>
            <a:endParaRPr lang="es-CO" sz="3300" dirty="0"/>
          </a:p>
          <a:p>
            <a:pPr lvl="3"/>
            <a:r>
              <a:rPr lang="es-CO" sz="3300" b="0" dirty="0" smtClean="0"/>
              <a:t>En </a:t>
            </a:r>
            <a:r>
              <a:rPr lang="es-CO" sz="3300" b="0" dirty="0"/>
              <a:t>esos días Jesús se fue al monte a orar, y pasó toda la noche en oración a </a:t>
            </a:r>
            <a:r>
              <a:rPr lang="es-CO" sz="3300" b="0" dirty="0" smtClean="0"/>
              <a:t>Dios. </a:t>
            </a:r>
            <a:r>
              <a:rPr lang="es-CO" sz="3300" b="1" dirty="0" smtClean="0">
                <a:solidFill>
                  <a:srgbClr val="FF0000"/>
                </a:solidFill>
              </a:rPr>
              <a:t>Luc.6:12</a:t>
            </a:r>
            <a:r>
              <a:rPr lang="es-CO" sz="3300" b="1" dirty="0" smtClean="0"/>
              <a:t>.</a:t>
            </a:r>
          </a:p>
          <a:p>
            <a:endParaRPr lang="es-CO" sz="3300" b="0" dirty="0" smtClean="0"/>
          </a:p>
          <a:p>
            <a:r>
              <a:rPr lang="es-CO" sz="3300" b="0" dirty="0" smtClean="0"/>
              <a:t>La </a:t>
            </a:r>
            <a:r>
              <a:rPr lang="es-CO" sz="3300" b="0" dirty="0"/>
              <a:t>verdadera religión se fortalece con la oración frecuente y regular </a:t>
            </a:r>
            <a:r>
              <a:rPr lang="es-CO" sz="3300" dirty="0">
                <a:solidFill>
                  <a:srgbClr val="FF0000"/>
                </a:solidFill>
              </a:rPr>
              <a:t>(ver </a:t>
            </a:r>
            <a:r>
              <a:rPr lang="es-CO" sz="3300" dirty="0" smtClean="0">
                <a:solidFill>
                  <a:srgbClr val="FF0000"/>
                </a:solidFill>
              </a:rPr>
              <a:t>Sal.119:164)</a:t>
            </a:r>
          </a:p>
          <a:p>
            <a:endParaRPr lang="es-CO" sz="3300" dirty="0" smtClean="0">
              <a:solidFill>
                <a:srgbClr val="FF0000"/>
              </a:solidFill>
            </a:endParaRPr>
          </a:p>
          <a:p>
            <a:r>
              <a:rPr lang="es-CO" sz="3300" dirty="0" smtClean="0">
                <a:solidFill>
                  <a:srgbClr val="FF0000"/>
                </a:solidFill>
              </a:rPr>
              <a:t>La </a:t>
            </a:r>
            <a:r>
              <a:rPr lang="es-CO" sz="3300" dirty="0">
                <a:solidFill>
                  <a:srgbClr val="FF0000"/>
                </a:solidFill>
              </a:rPr>
              <a:t>oración diaria es tan esencial para el crecimiento en la gracia y aun para la misma vida espiritual, como el alimento temporal lo es para el bienestar físico</a:t>
            </a:r>
            <a:r>
              <a:rPr lang="es-CO" sz="3300" dirty="0" smtClean="0">
                <a:solidFill>
                  <a:srgbClr val="FF0000"/>
                </a:solidFill>
              </a:rPr>
              <a:t>. (</a:t>
            </a:r>
            <a:r>
              <a:rPr lang="es-CO" sz="3300" dirty="0" smtClean="0"/>
              <a:t>La Maravillosa Gracia p 289</a:t>
            </a:r>
            <a:r>
              <a:rPr lang="es-CO" sz="3300" dirty="0" smtClean="0">
                <a:solidFill>
                  <a:srgbClr val="FF0000"/>
                </a:solidFill>
              </a:rPr>
              <a:t>)..</a:t>
            </a:r>
          </a:p>
        </p:txBody>
      </p:sp>
    </p:spTree>
    <p:extLst>
      <p:ext uri="{BB962C8B-B14F-4D97-AF65-F5344CB8AC3E}">
        <p14:creationId xmlns:p14="http://schemas.microsoft.com/office/powerpoint/2010/main" val="58600299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8" end="8"/>
                                            </p:txEl>
                                          </p:spTgt>
                                        </p:tgtEl>
                                        <p:attrNameLst>
                                          <p:attrName>style.visibility</p:attrName>
                                        </p:attrNameLst>
                                      </p:cBhvr>
                                      <p:to>
                                        <p:strVal val="visible"/>
                                      </p:to>
                                    </p:set>
                                    <p:animEffect transition="in" filter="wipe(down)">
                                      <p:cBhvr>
                                        <p:cTn id="16" dur="500"/>
                                        <p:tgtEl>
                                          <p:spTgt spid="3">
                                            <p:txEl>
                                              <p:pRg st="8" end="8"/>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animEffect transition="in" filter="wipe(down)">
                                      <p:cBhvr>
                                        <p:cTn id="19"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04664"/>
            <a:ext cx="7520940" cy="4275813"/>
          </a:xfrm>
          <a:solidFill>
            <a:schemeClr val="accent5">
              <a:lumMod val="60000"/>
              <a:lumOff val="40000"/>
            </a:schemeClr>
          </a:solidFill>
          <a:scene3d>
            <a:camera prst="orthographicFront"/>
            <a:lightRig rig="threePt" dir="t"/>
          </a:scene3d>
          <a:sp3d>
            <a:bevelT prst="slope"/>
          </a:sp3d>
        </p:spPr>
        <p:txBody>
          <a:bodyPr>
            <a:normAutofit fontScale="92500" lnSpcReduction="10000"/>
          </a:bodyPr>
          <a:lstStyle/>
          <a:p>
            <a:r>
              <a:rPr lang="es-CO" sz="3200" u="sng" dirty="0" smtClean="0"/>
              <a:t>Jeremías 29:12-14</a:t>
            </a:r>
            <a:r>
              <a:rPr lang="es-CO" sz="3200" dirty="0"/>
              <a:t>. </a:t>
            </a:r>
            <a:r>
              <a:rPr lang="es-CO" sz="2800" b="0" dirty="0"/>
              <a:t>Entonces me invocaréis, y vendréis y oraréis a mí, y yo os oiré; </a:t>
            </a:r>
            <a:r>
              <a:rPr lang="es-CO" sz="2800" b="0" dirty="0" smtClean="0"/>
              <a:t>13 </a:t>
            </a:r>
            <a:r>
              <a:rPr lang="es-CO" sz="2800" b="0" u="sng" dirty="0"/>
              <a:t>y me buscaréis y me hallaréis, porque me buscaréis de todo vuestro corazón</a:t>
            </a:r>
            <a:r>
              <a:rPr lang="es-CO" sz="2800" b="0" dirty="0" smtClean="0"/>
              <a:t>. </a:t>
            </a:r>
            <a:r>
              <a:rPr lang="es-CO" sz="2800" b="0" dirty="0"/>
              <a:t>14 Y seré hallado por vosotros, dice Jehová, y haré volver vuestra cautividad, y os reuniré de todas las naciones y de todos los lugares adonde os arrojé, dice Jehová; y os haré volver al lugar de donde os hice llevar</a:t>
            </a:r>
            <a:r>
              <a:rPr lang="es-CO" sz="2800" b="0" dirty="0" smtClean="0"/>
              <a:t>.</a:t>
            </a:r>
          </a:p>
          <a:p>
            <a:r>
              <a:rPr lang="es-CO" sz="2800" b="0" dirty="0">
                <a:solidFill>
                  <a:srgbClr val="FF0000"/>
                </a:solidFill>
              </a:rPr>
              <a:t>Dios explica que no puede hacer nada en favor de su pueblo a menos que éste lo busque con un propósito sincero. </a:t>
            </a:r>
          </a:p>
        </p:txBody>
      </p:sp>
    </p:spTree>
    <p:extLst>
      <p:ext uri="{BB962C8B-B14F-4D97-AF65-F5344CB8AC3E}">
        <p14:creationId xmlns:p14="http://schemas.microsoft.com/office/powerpoint/2010/main" val="385530560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476672"/>
            <a:ext cx="7920880" cy="4392488"/>
          </a:xfrm>
          <a:solidFill>
            <a:schemeClr val="accent5">
              <a:lumMod val="60000"/>
              <a:lumOff val="40000"/>
            </a:schemeClr>
          </a:solidFill>
          <a:scene3d>
            <a:camera prst="orthographicFront"/>
            <a:lightRig rig="threePt" dir="t"/>
          </a:scene3d>
          <a:sp3d>
            <a:bevelT prst="convex"/>
          </a:sp3d>
        </p:spPr>
        <p:txBody>
          <a:bodyPr>
            <a:normAutofit fontScale="62500" lnSpcReduction="20000"/>
          </a:bodyPr>
          <a:lstStyle/>
          <a:p>
            <a:r>
              <a:rPr lang="es-CO" sz="3200" u="sng" dirty="0" smtClean="0"/>
              <a:t>Mateo  7:7</a:t>
            </a:r>
            <a:r>
              <a:rPr lang="es-CO" sz="3200" dirty="0"/>
              <a:t>. </a:t>
            </a:r>
            <a:r>
              <a:rPr lang="es-CO" sz="3200" b="0" dirty="0" smtClean="0"/>
              <a:t>«Pedid</a:t>
            </a:r>
            <a:r>
              <a:rPr lang="es-CO" sz="3200" b="0" dirty="0"/>
              <a:t>, y se os dará; buscad, y hallaréis; llamad, y se os </a:t>
            </a:r>
            <a:r>
              <a:rPr lang="es-CO" sz="3200" b="0" dirty="0" smtClean="0"/>
              <a:t>abrirá».</a:t>
            </a:r>
          </a:p>
          <a:p>
            <a:pPr lvl="2"/>
            <a:endParaRPr lang="es-CO" sz="3200" b="0" dirty="0" smtClean="0"/>
          </a:p>
          <a:p>
            <a:pPr lvl="2"/>
            <a:r>
              <a:rPr lang="es-CO" sz="3200" b="1" dirty="0" smtClean="0">
                <a:solidFill>
                  <a:srgbClr val="0070C0"/>
                </a:solidFill>
              </a:rPr>
              <a:t>Reconociendo </a:t>
            </a:r>
            <a:r>
              <a:rPr lang="es-CO" sz="3200" b="1" dirty="0">
                <a:solidFill>
                  <a:srgbClr val="0070C0"/>
                </a:solidFill>
              </a:rPr>
              <a:t>la imposibilidad de que los pecadores por sí mismos puedan ordenar su vida según los principios de la ley divina, Cristo indica a sus oyentes la fuente de poder para la vida cristiana.  </a:t>
            </a:r>
            <a:endParaRPr lang="es-CO" sz="3200" b="1" dirty="0" smtClean="0">
              <a:solidFill>
                <a:srgbClr val="0070C0"/>
              </a:solidFill>
            </a:endParaRPr>
          </a:p>
          <a:p>
            <a:pPr lvl="2"/>
            <a:endParaRPr lang="es-CO" sz="3200" b="1" dirty="0" smtClean="0">
              <a:solidFill>
                <a:srgbClr val="0070C0"/>
              </a:solidFill>
            </a:endParaRPr>
          </a:p>
          <a:p>
            <a:pPr lvl="2"/>
            <a:r>
              <a:rPr lang="es-CO" sz="3200" b="1" dirty="0" smtClean="0">
                <a:solidFill>
                  <a:srgbClr val="0070C0"/>
                </a:solidFill>
              </a:rPr>
              <a:t>Todo </a:t>
            </a:r>
            <a:r>
              <a:rPr lang="es-CO" sz="3200" b="1" dirty="0">
                <a:solidFill>
                  <a:srgbClr val="0070C0"/>
                </a:solidFill>
              </a:rPr>
              <a:t>lo que los ciudadanos del reino necesitan pueden recibirlo con sólo pedirlo.  Comprendiendo su propia incapacidad, piden a Dios fuerza y él los colma del poder divino necesario para vencer.  Los que piden no serán chasqueados </a:t>
            </a:r>
            <a:r>
              <a:rPr lang="es-CO" sz="3200" b="1" dirty="0" smtClean="0">
                <a:solidFill>
                  <a:srgbClr val="FF0000"/>
                </a:solidFill>
              </a:rPr>
              <a:t>(Ver Mat. 7:9-11</a:t>
            </a:r>
            <a:r>
              <a:rPr lang="es-CO" sz="3200" b="1" dirty="0">
                <a:solidFill>
                  <a:srgbClr val="FF0000"/>
                </a:solidFill>
              </a:rPr>
              <a:t>)</a:t>
            </a:r>
            <a:r>
              <a:rPr lang="es-CO" sz="3200" b="1" dirty="0"/>
              <a:t>.  </a:t>
            </a:r>
            <a:endParaRPr lang="es-CO" sz="3200" b="1" dirty="0" smtClean="0"/>
          </a:p>
          <a:p>
            <a:endParaRPr lang="es-CO" sz="3200" b="0" dirty="0" smtClean="0"/>
          </a:p>
          <a:p>
            <a:r>
              <a:rPr lang="es-CO" sz="3200" b="0" dirty="0" smtClean="0"/>
              <a:t>Dios </a:t>
            </a:r>
            <a:r>
              <a:rPr lang="es-CO" sz="3200" b="0" dirty="0"/>
              <a:t>no es mezquino con los dones del cielo.  No trata con los hombres como ellos se tratan entre sí </a:t>
            </a:r>
            <a:r>
              <a:rPr lang="es-CO" sz="3200" dirty="0" smtClean="0">
                <a:solidFill>
                  <a:srgbClr val="FF0000"/>
                </a:solidFill>
              </a:rPr>
              <a:t>(Ver Mat_7:1-6</a:t>
            </a:r>
            <a:r>
              <a:rPr lang="es-CO" sz="3200" dirty="0">
                <a:solidFill>
                  <a:srgbClr val="FF0000"/>
                </a:solidFill>
              </a:rPr>
              <a:t>)</a:t>
            </a:r>
            <a:r>
              <a:rPr lang="es-CO" sz="3200" b="0" dirty="0"/>
              <a:t>, sino que es bondadoso y misericordioso.</a:t>
            </a:r>
          </a:p>
        </p:txBody>
      </p:sp>
    </p:spTree>
    <p:extLst>
      <p:ext uri="{BB962C8B-B14F-4D97-AF65-F5344CB8AC3E}">
        <p14:creationId xmlns:p14="http://schemas.microsoft.com/office/powerpoint/2010/main" val="4195642357"/>
      </p:ext>
    </p:extLst>
  </p:cSld>
  <p:clrMapOvr>
    <a:masterClrMapping/>
  </p:clrMapOvr>
  <p:transition spd="slow">
    <p:cove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332656"/>
            <a:ext cx="7520940" cy="4347821"/>
          </a:xfrm>
          <a:solidFill>
            <a:schemeClr val="accent4">
              <a:lumMod val="20000"/>
              <a:lumOff val="80000"/>
            </a:schemeClr>
          </a:solidFill>
          <a:scene3d>
            <a:camera prst="orthographicFront"/>
            <a:lightRig rig="threePt" dir="t"/>
          </a:scene3d>
          <a:sp3d>
            <a:bevelT prst="relaxedInset"/>
          </a:sp3d>
        </p:spPr>
        <p:txBody>
          <a:bodyPr>
            <a:normAutofit fontScale="77500" lnSpcReduction="20000"/>
          </a:bodyPr>
          <a:lstStyle/>
          <a:p>
            <a:r>
              <a:rPr lang="es-CO" sz="3200" u="sng" dirty="0" smtClean="0"/>
              <a:t>1 Juan 3:22</a:t>
            </a:r>
            <a:r>
              <a:rPr lang="es-CO" sz="3200" dirty="0"/>
              <a:t>. </a:t>
            </a:r>
            <a:r>
              <a:rPr lang="es-CO" sz="3200" dirty="0" smtClean="0"/>
              <a:t>«</a:t>
            </a:r>
            <a:r>
              <a:rPr lang="es-CO" sz="2800" b="0" dirty="0" smtClean="0"/>
              <a:t>y </a:t>
            </a:r>
            <a:r>
              <a:rPr lang="es-CO" sz="2800" b="0" dirty="0"/>
              <a:t>cualquiera cosa que pidiéremos la recibiremos de él, </a:t>
            </a:r>
            <a:r>
              <a:rPr lang="es-CO" sz="2800" b="0" u="sng" dirty="0"/>
              <a:t>porque guardamos sus mandamientos, y hacemos las cosas que son agradables delante de</a:t>
            </a:r>
            <a:r>
              <a:rPr lang="es-CO" sz="2800" b="0" dirty="0"/>
              <a:t> </a:t>
            </a:r>
            <a:r>
              <a:rPr lang="es-CO" sz="2800" b="0" dirty="0" smtClean="0"/>
              <a:t>él».</a:t>
            </a:r>
          </a:p>
          <a:p>
            <a:pPr lvl="1"/>
            <a:endParaRPr lang="es-CO" sz="2800" b="0" dirty="0" smtClean="0"/>
          </a:p>
          <a:p>
            <a:pPr lvl="2"/>
            <a:r>
              <a:rPr lang="es-CO" sz="2800" b="0" dirty="0" smtClean="0"/>
              <a:t>El </a:t>
            </a:r>
            <a:r>
              <a:rPr lang="es-CO" sz="2800" b="0" dirty="0"/>
              <a:t>que ora </a:t>
            </a:r>
            <a:r>
              <a:rPr lang="es-CO" sz="2800" b="0" dirty="0" smtClean="0"/>
              <a:t> </a:t>
            </a:r>
            <a:r>
              <a:rPr lang="es-CO" sz="2800" b="0" dirty="0"/>
              <a:t>debe tener una conciencia clara, con la consiguiente libertad para llegar a Dios, antes de presentar sus pedidos.  Juan luego declara que el creyente cumple otras dos condiciones</a:t>
            </a:r>
            <a:r>
              <a:rPr lang="es-CO" sz="2800" b="0" dirty="0" smtClean="0"/>
              <a:t>:</a:t>
            </a:r>
          </a:p>
          <a:p>
            <a:pPr lvl="2"/>
            <a:r>
              <a:rPr lang="es-CO" sz="2800" b="0" dirty="0" smtClean="0"/>
              <a:t> </a:t>
            </a:r>
            <a:r>
              <a:rPr lang="es-CO" sz="2800" b="1" dirty="0"/>
              <a:t>(1) </a:t>
            </a:r>
            <a:r>
              <a:rPr lang="es-CO" sz="2800" b="0" dirty="0"/>
              <a:t>guarda los mandamientos de Dios</a:t>
            </a:r>
            <a:r>
              <a:rPr lang="es-CO" sz="2800" b="0" dirty="0" smtClean="0"/>
              <a:t>;</a:t>
            </a:r>
          </a:p>
          <a:p>
            <a:pPr lvl="2"/>
            <a:r>
              <a:rPr lang="es-CO" sz="2800" b="0" dirty="0" smtClean="0"/>
              <a:t> </a:t>
            </a:r>
            <a:r>
              <a:rPr lang="es-CO" sz="2800" b="1" dirty="0"/>
              <a:t>(2) </a:t>
            </a:r>
            <a:r>
              <a:rPr lang="es-CO" sz="2800" b="0" dirty="0"/>
              <a:t>hace las cosas que agradan a Dios.  </a:t>
            </a:r>
            <a:endParaRPr lang="es-CO" sz="2800" b="0" dirty="0" smtClean="0"/>
          </a:p>
          <a:p>
            <a:pPr marL="237744" lvl="2" indent="0">
              <a:buNone/>
            </a:pPr>
            <a:endParaRPr lang="es-CO" sz="2800" b="0" dirty="0" smtClean="0"/>
          </a:p>
          <a:p>
            <a:pPr marL="237744" lvl="2" indent="0">
              <a:buNone/>
            </a:pPr>
            <a:r>
              <a:rPr lang="es-CO" sz="2800" b="0" dirty="0" smtClean="0"/>
              <a:t>Cuando </a:t>
            </a:r>
            <a:r>
              <a:rPr lang="es-CO" sz="2800" b="0" dirty="0"/>
              <a:t>el cristiano ha cumplido con estos requisitos, puede pedir el cumplimiento de lo que el apóstol asegura en este versículo.  </a:t>
            </a:r>
            <a:endParaRPr lang="es-CO" sz="3200" b="0" dirty="0"/>
          </a:p>
        </p:txBody>
      </p:sp>
    </p:spTree>
    <p:extLst>
      <p:ext uri="{BB962C8B-B14F-4D97-AF65-F5344CB8AC3E}">
        <p14:creationId xmlns:p14="http://schemas.microsoft.com/office/powerpoint/2010/main" val="2612057002"/>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barn(inVertical)">
                                      <p:cBhvr>
                                        <p:cTn id="1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6"/>
            <a:ext cx="8280920" cy="4347821"/>
          </a:xfrm>
          <a:solidFill>
            <a:schemeClr val="accent5">
              <a:lumMod val="40000"/>
              <a:lumOff val="60000"/>
            </a:schemeClr>
          </a:solidFill>
          <a:scene3d>
            <a:camera prst="orthographicFront"/>
            <a:lightRig rig="threePt" dir="t"/>
          </a:scene3d>
          <a:sp3d>
            <a:bevelT prst="angle"/>
          </a:sp3d>
        </p:spPr>
        <p:txBody>
          <a:bodyPr>
            <a:noAutofit/>
          </a:bodyPr>
          <a:lstStyle/>
          <a:p>
            <a:r>
              <a:rPr lang="es-CO" sz="1800" b="0" dirty="0"/>
              <a:t>Cada oración que cumple las condiciones aquí expuestas, recibe una rápida respuesta.  La aparente demora puede surgir de varias causas</a:t>
            </a:r>
            <a:r>
              <a:rPr lang="es-CO" sz="1800" b="0" dirty="0" smtClean="0"/>
              <a:t>:</a:t>
            </a:r>
          </a:p>
          <a:p>
            <a:r>
              <a:rPr lang="es-CO" sz="2000" dirty="0" smtClean="0"/>
              <a:t>(</a:t>
            </a:r>
            <a:r>
              <a:rPr lang="es-CO" sz="2000" dirty="0"/>
              <a:t>1) </a:t>
            </a:r>
            <a:r>
              <a:rPr lang="es-CO" sz="1800" b="0" dirty="0"/>
              <a:t>La respuesta a la petición puede ser “no”, en este caso quizá no se reciba una respuesta tangible.  Nuestra petición puede ser equivocada, y la sabiduría divina ve que lo mejor es no conceder la petición.  Pablo tenía “un aguijón” en su carne y aún después de tres fervientes peticiones no fue liberado de él </a:t>
            </a:r>
            <a:r>
              <a:rPr lang="es-CO" sz="1800" dirty="0">
                <a:solidFill>
                  <a:srgbClr val="FF0000"/>
                </a:solidFill>
              </a:rPr>
              <a:t>(ver </a:t>
            </a:r>
            <a:r>
              <a:rPr lang="es-CO" sz="1800" dirty="0" smtClean="0">
                <a:solidFill>
                  <a:srgbClr val="FF0000"/>
                </a:solidFill>
              </a:rPr>
              <a:t>2Co.12:7-9</a:t>
            </a:r>
            <a:r>
              <a:rPr lang="es-CO" sz="1800" dirty="0">
                <a:solidFill>
                  <a:srgbClr val="FF0000"/>
                </a:solidFill>
              </a:rPr>
              <a:t>). </a:t>
            </a:r>
            <a:endParaRPr lang="es-CO" sz="1800" dirty="0" smtClean="0">
              <a:solidFill>
                <a:srgbClr val="FF0000"/>
              </a:solidFill>
            </a:endParaRPr>
          </a:p>
          <a:p>
            <a:r>
              <a:rPr lang="es-CO" sz="2000" dirty="0" smtClean="0"/>
              <a:t>(</a:t>
            </a:r>
            <a:r>
              <a:rPr lang="es-CO" sz="2000" dirty="0"/>
              <a:t>2) </a:t>
            </a:r>
            <a:r>
              <a:rPr lang="es-CO" sz="1800" b="0" dirty="0"/>
              <a:t>La respuesta puede ser “espera”, porque aún no estamos preparados para recibir lo que hemos pedido, o porque las circunstancias todavía no son favorables para la respuesta.  Daniel tuvo que esperar que fuera vencida la oposición, y luego se le dijo el futuro que quería conocer </a:t>
            </a:r>
            <a:r>
              <a:rPr lang="es-CO" sz="1800" dirty="0" smtClean="0">
                <a:solidFill>
                  <a:srgbClr val="FF0000"/>
                </a:solidFill>
              </a:rPr>
              <a:t>(Ver Dan.10:12-14</a:t>
            </a:r>
            <a:r>
              <a:rPr lang="es-CO" sz="1800" dirty="0">
                <a:solidFill>
                  <a:srgbClr val="FF0000"/>
                </a:solidFill>
              </a:rPr>
              <a:t>)</a:t>
            </a:r>
            <a:r>
              <a:rPr lang="es-CO" sz="1800" b="0" dirty="0"/>
              <a:t>.  </a:t>
            </a:r>
            <a:endParaRPr lang="es-CO" sz="1800" b="0" dirty="0" smtClean="0"/>
          </a:p>
          <a:p>
            <a:r>
              <a:rPr lang="es-CO" sz="1800" b="0" dirty="0" smtClean="0"/>
              <a:t>Pero </a:t>
            </a:r>
            <a:r>
              <a:rPr lang="es-CO" sz="1800" b="0" dirty="0"/>
              <a:t>en uno u otro caso ha sido hecha la decisión y la acción inmediatamente ha comenzado a asegurar que la respuesta final a nuestras oraciones vendrá en el debido tiempo. </a:t>
            </a:r>
          </a:p>
        </p:txBody>
      </p:sp>
    </p:spTree>
    <p:extLst>
      <p:ext uri="{BB962C8B-B14F-4D97-AF65-F5344CB8AC3E}">
        <p14:creationId xmlns:p14="http://schemas.microsoft.com/office/powerpoint/2010/main" val="3529741665"/>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par>
                                <p:cTn id="17" presetID="53" presetClass="entr" presetSubtype="16"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1"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04664"/>
            <a:ext cx="7520940" cy="4275813"/>
          </a:xfrm>
          <a:solidFill>
            <a:schemeClr val="bg1">
              <a:lumMod val="85000"/>
            </a:schemeClr>
          </a:solidFill>
          <a:scene3d>
            <a:camera prst="orthographicFront"/>
            <a:lightRig rig="threePt" dir="t"/>
          </a:scene3d>
          <a:sp3d>
            <a:bevelT prst="slope"/>
          </a:sp3d>
        </p:spPr>
        <p:txBody>
          <a:bodyPr>
            <a:normAutofit fontScale="92500" lnSpcReduction="10000"/>
          </a:bodyPr>
          <a:lstStyle/>
          <a:p>
            <a:r>
              <a:rPr lang="es-CO" sz="2200" dirty="0"/>
              <a:t>(3) </a:t>
            </a:r>
            <a:r>
              <a:rPr lang="es-CO" sz="2000" b="0" dirty="0"/>
              <a:t>A veces la respuesta es un “sí” inmediato.  Esto ocurre siempre que se pide ayuda espiritual.  Cuando pedimos poder para vencer el pecado, perdón, un corazón limpio, o sabiduría, debemos creer que nuestras oraciones han sido respondidas, y debemos agradecer al Señor por su respuesta.  Entonces debemos actuar con la seguridad, de que tenemos el poder que hemos </a:t>
            </a:r>
            <a:r>
              <a:rPr lang="es-CO" sz="2000" b="0" dirty="0" smtClean="0"/>
              <a:t>pedido. </a:t>
            </a:r>
          </a:p>
          <a:p>
            <a:r>
              <a:rPr lang="es-CO" sz="2000" b="0" dirty="0" smtClean="0"/>
              <a:t>     El </a:t>
            </a:r>
            <a:r>
              <a:rPr lang="es-CO" sz="2000" b="0" dirty="0"/>
              <a:t>pecado, que es desobediencia a los mandamientos de Dios </a:t>
            </a:r>
            <a:r>
              <a:rPr lang="es-CO" sz="2000" b="0" dirty="0" smtClean="0"/>
              <a:t>levanta </a:t>
            </a:r>
            <a:r>
              <a:rPr lang="es-CO" sz="2000" b="0" dirty="0"/>
              <a:t>una barrera entre el hombre y Dios </a:t>
            </a:r>
            <a:r>
              <a:rPr lang="es-CO" sz="2000" dirty="0">
                <a:solidFill>
                  <a:srgbClr val="FF0000"/>
                </a:solidFill>
              </a:rPr>
              <a:t>(ver </a:t>
            </a:r>
            <a:r>
              <a:rPr lang="es-CO" sz="2000" dirty="0" smtClean="0">
                <a:solidFill>
                  <a:srgbClr val="FF0000"/>
                </a:solidFill>
              </a:rPr>
              <a:t>Isa.59:1-2</a:t>
            </a:r>
            <a:r>
              <a:rPr lang="es-CO" sz="2000" dirty="0">
                <a:solidFill>
                  <a:srgbClr val="FF0000"/>
                </a:solidFill>
              </a:rPr>
              <a:t>); </a:t>
            </a:r>
            <a:r>
              <a:rPr lang="es-CO" sz="2000" dirty="0" smtClean="0">
                <a:solidFill>
                  <a:srgbClr val="FF0000"/>
                </a:solidFill>
              </a:rPr>
              <a:t> </a:t>
            </a:r>
            <a:r>
              <a:rPr lang="es-CO" sz="2000" b="0" dirty="0" smtClean="0"/>
              <a:t>el pecado impide </a:t>
            </a:r>
            <a:r>
              <a:rPr lang="es-CO" sz="2000" b="0" dirty="0"/>
              <a:t>que las oraciones asciendan al cielo e incapacita al hombre para recibir las respuestas que Dios puede tener preparadas para darle.  </a:t>
            </a:r>
            <a:endParaRPr lang="es-CO" sz="2000" b="0" dirty="0" smtClean="0"/>
          </a:p>
          <a:p>
            <a:r>
              <a:rPr lang="es-CO" sz="2000" u="sng" dirty="0" smtClean="0"/>
              <a:t>La primer condición es la  </a:t>
            </a:r>
            <a:r>
              <a:rPr lang="es-CO" sz="2000" u="sng" dirty="0"/>
              <a:t>obediencia a la voluntad de Dios</a:t>
            </a:r>
            <a:r>
              <a:rPr lang="es-CO" sz="2000" b="0" dirty="0"/>
              <a:t>, que se revela en sus mandamientos, es de suma importancia en lo que atañe a la oración contestada.  Esta obediencia es posible por medio del poder divino prometido al hijo de Dios. </a:t>
            </a:r>
            <a:r>
              <a:rPr lang="es-CO" sz="2000" dirty="0" smtClean="0">
                <a:solidFill>
                  <a:srgbClr val="FF0000"/>
                </a:solidFill>
              </a:rPr>
              <a:t>(Ver Eze.36:27).</a:t>
            </a:r>
            <a:endParaRPr lang="es-CO" sz="2000" dirty="0">
              <a:solidFill>
                <a:srgbClr val="FF0000"/>
              </a:solidFill>
            </a:endParaRPr>
          </a:p>
        </p:txBody>
      </p:sp>
    </p:spTree>
    <p:extLst>
      <p:ext uri="{BB962C8B-B14F-4D97-AF65-F5344CB8AC3E}">
        <p14:creationId xmlns:p14="http://schemas.microsoft.com/office/powerpoint/2010/main" val="276144907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332656"/>
            <a:ext cx="7520940" cy="4347821"/>
          </a:xfrm>
          <a:solidFill>
            <a:schemeClr val="accent6">
              <a:lumMod val="40000"/>
              <a:lumOff val="60000"/>
            </a:schemeClr>
          </a:solidFill>
          <a:scene3d>
            <a:camera prst="orthographicFront"/>
            <a:lightRig rig="threePt" dir="t"/>
          </a:scene3d>
          <a:sp3d>
            <a:bevelT w="152400" h="50800" prst="softRound"/>
          </a:sp3d>
        </p:spPr>
        <p:txBody>
          <a:bodyPr>
            <a:noAutofit/>
          </a:bodyPr>
          <a:lstStyle/>
          <a:p>
            <a:r>
              <a:rPr lang="es-CO" sz="2000" u="sng" dirty="0" smtClean="0"/>
              <a:t>La </a:t>
            </a:r>
            <a:r>
              <a:rPr lang="es-CO" sz="2000" u="sng" dirty="0"/>
              <a:t>segunda condición</a:t>
            </a:r>
            <a:r>
              <a:rPr lang="es-CO" sz="2000" b="0" dirty="0"/>
              <a:t>.  Debemos hacer algo más que guardar los mandamientos de Dios o evitar transgredir la ley: </a:t>
            </a:r>
            <a:r>
              <a:rPr lang="es-CO" sz="2000" b="0" u="sng" dirty="0"/>
              <a:t>es necesario que continuemos fielmente haciendo todo lo que es agradable a Dios</a:t>
            </a:r>
            <a:r>
              <a:rPr lang="es-CO" sz="2000" b="0" dirty="0"/>
              <a:t>.  </a:t>
            </a:r>
            <a:r>
              <a:rPr lang="es-CO" sz="2000" b="0" u="sng" dirty="0"/>
              <a:t>Debemos vivir una vida cristiana activa recordando la orden</a:t>
            </a:r>
            <a:r>
              <a:rPr lang="es-CO" sz="2000" b="0" dirty="0"/>
              <a:t>: “Sed, pues, vosotros perfectos, como vuestro Padre que está en los cielos es perfecto” </a:t>
            </a:r>
            <a:r>
              <a:rPr lang="es-CO" sz="2000" dirty="0">
                <a:solidFill>
                  <a:srgbClr val="FF0000"/>
                </a:solidFill>
              </a:rPr>
              <a:t>(ver </a:t>
            </a:r>
            <a:r>
              <a:rPr lang="es-CO" sz="2000" dirty="0" smtClean="0">
                <a:solidFill>
                  <a:srgbClr val="FF0000"/>
                </a:solidFill>
              </a:rPr>
              <a:t>Mat.5:48</a:t>
            </a:r>
            <a:r>
              <a:rPr lang="es-CO" sz="2000" dirty="0">
                <a:solidFill>
                  <a:srgbClr val="FF0000"/>
                </a:solidFill>
              </a:rPr>
              <a:t>; </a:t>
            </a:r>
            <a:r>
              <a:rPr lang="es-CO" sz="2000" dirty="0" smtClean="0">
                <a:solidFill>
                  <a:srgbClr val="FF0000"/>
                </a:solidFill>
              </a:rPr>
              <a:t>Fil.3:12-15</a:t>
            </a:r>
            <a:r>
              <a:rPr lang="es-CO" sz="2000" dirty="0">
                <a:solidFill>
                  <a:srgbClr val="FF0000"/>
                </a:solidFill>
              </a:rPr>
              <a:t>). </a:t>
            </a:r>
            <a:r>
              <a:rPr lang="es-CO" sz="2000" b="0" dirty="0" smtClean="0"/>
              <a:t>Perfecto: quiere decir «misericordiosos». </a:t>
            </a:r>
            <a:r>
              <a:rPr lang="es-CO" sz="2000" dirty="0" smtClean="0">
                <a:solidFill>
                  <a:srgbClr val="FF0000"/>
                </a:solidFill>
              </a:rPr>
              <a:t>(Ver Luc.6:36). </a:t>
            </a:r>
            <a:r>
              <a:rPr lang="es-CO" sz="2000" b="0" dirty="0" smtClean="0"/>
              <a:t> </a:t>
            </a:r>
          </a:p>
          <a:p>
            <a:r>
              <a:rPr lang="es-CO" sz="2000" b="0" dirty="0" smtClean="0"/>
              <a:t>El </a:t>
            </a:r>
            <a:r>
              <a:rPr lang="es-CO" sz="2000" b="0" dirty="0"/>
              <a:t>cristiano siempre deseará hacer las cosas que Dios dice que son buenas o apropiadas, y se abstendrá de hacer aquellas cosas que Dios considera dañinas.  Esta fue una de las reglas que guiaron la vida del Salvador </a:t>
            </a:r>
            <a:r>
              <a:rPr lang="es-CO" sz="2000" dirty="0" smtClean="0">
                <a:solidFill>
                  <a:srgbClr val="FF0000"/>
                </a:solidFill>
              </a:rPr>
              <a:t>(ver Juan 8:29</a:t>
            </a:r>
            <a:r>
              <a:rPr lang="es-CO" sz="2000" dirty="0">
                <a:solidFill>
                  <a:srgbClr val="FF0000"/>
                </a:solidFill>
              </a:rPr>
              <a:t>).  </a:t>
            </a:r>
            <a:r>
              <a:rPr lang="es-CO" sz="2000" b="0" dirty="0"/>
              <a:t>Cuando observamos la misma regla en nuestra vida, podemos esperar respuestas más positivas a nuestras oraciones. </a:t>
            </a:r>
          </a:p>
        </p:txBody>
      </p:sp>
    </p:spTree>
    <p:extLst>
      <p:ext uri="{BB962C8B-B14F-4D97-AF65-F5344CB8AC3E}">
        <p14:creationId xmlns:p14="http://schemas.microsoft.com/office/powerpoint/2010/main" val="387531355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22960" y="365760"/>
            <a:ext cx="5693256" cy="548640"/>
          </a:xfrm>
          <a:solidFill>
            <a:schemeClr val="accent1">
              <a:lumMod val="40000"/>
              <a:lumOff val="60000"/>
            </a:schemeClr>
          </a:solidFill>
          <a:effectLst>
            <a:glow rad="228600">
              <a:schemeClr val="accent2">
                <a:satMod val="175000"/>
                <a:alpha val="40000"/>
              </a:schemeClr>
            </a:glow>
          </a:effectLst>
          <a:scene3d>
            <a:camera prst="orthographicFront"/>
            <a:lightRig rig="threePt" dir="t"/>
          </a:scene3d>
          <a:sp3d>
            <a:bevelT prst="relaxedInset"/>
          </a:sp3d>
        </p:spPr>
        <p:txBody>
          <a:bodyPr/>
          <a:lstStyle/>
          <a:p>
            <a:r>
              <a:rPr lang="es-CO" dirty="0" smtClean="0"/>
              <a:t>Dios y tu obediencia</a:t>
            </a:r>
            <a:endParaRPr lang="es-CO" dirty="0"/>
          </a:p>
        </p:txBody>
      </p:sp>
      <p:sp>
        <p:nvSpPr>
          <p:cNvPr id="3" name="2 Marcador de contenido"/>
          <p:cNvSpPr>
            <a:spLocks noGrp="1"/>
          </p:cNvSpPr>
          <p:nvPr>
            <p:ph idx="1"/>
          </p:nvPr>
        </p:nvSpPr>
        <p:spPr>
          <a:xfrm>
            <a:off x="822960" y="1100628"/>
            <a:ext cx="7520940" cy="3768532"/>
          </a:xfrm>
          <a:solidFill>
            <a:schemeClr val="accent6">
              <a:lumMod val="40000"/>
              <a:lumOff val="60000"/>
            </a:schemeClr>
          </a:solidFill>
          <a:scene3d>
            <a:camera prst="orthographicFront"/>
            <a:lightRig rig="threePt" dir="t"/>
          </a:scene3d>
          <a:sp3d>
            <a:bevelT prst="relaxedInset"/>
          </a:sp3d>
        </p:spPr>
        <p:txBody>
          <a:bodyPr>
            <a:normAutofit fontScale="55000" lnSpcReduction="20000"/>
          </a:bodyPr>
          <a:lstStyle/>
          <a:p>
            <a:r>
              <a:rPr lang="es-CO" sz="3200" dirty="0" smtClean="0"/>
              <a:t>Éxodo 19:5</a:t>
            </a:r>
            <a:r>
              <a:rPr lang="es-CO" sz="3200" dirty="0"/>
              <a:t>. </a:t>
            </a:r>
            <a:r>
              <a:rPr lang="es-CO" sz="3200" dirty="0" smtClean="0"/>
              <a:t>«</a:t>
            </a:r>
            <a:r>
              <a:rPr lang="es-CO" sz="3300" b="0" dirty="0" smtClean="0"/>
              <a:t>Ahora</a:t>
            </a:r>
            <a:r>
              <a:rPr lang="es-CO" sz="3300" b="0" dirty="0"/>
              <a:t>, pues, si diereis oído a mi voz, y guardareis mi pacto, vosotros seréis mi especial tesoro sobre todos los pueblos; porque mía es toda la </a:t>
            </a:r>
            <a:r>
              <a:rPr lang="es-CO" sz="3300" b="0" dirty="0" smtClean="0"/>
              <a:t>tierra</a:t>
            </a:r>
            <a:r>
              <a:rPr lang="es-CO" sz="3200" dirty="0" smtClean="0"/>
              <a:t>».</a:t>
            </a:r>
          </a:p>
          <a:p>
            <a:r>
              <a:rPr lang="es-CO" sz="3200" b="0" dirty="0"/>
              <a:t>El único sendero por el cual podemos transitar con Dios es el de la obediencia</a:t>
            </a:r>
            <a:r>
              <a:rPr lang="es-CO" sz="3200" b="0" dirty="0" smtClean="0"/>
              <a:t>.  </a:t>
            </a:r>
            <a:r>
              <a:rPr lang="es-CO" sz="3200" b="0" dirty="0"/>
              <a:t>Bajo ninguna otra condición, fuera de la obediencia, podía consentir Dios en ser el Dios de ellos, o tenerlos como su pueblo escogido. </a:t>
            </a:r>
            <a:endParaRPr lang="es-CO" sz="3200" b="0" dirty="0" smtClean="0"/>
          </a:p>
          <a:p>
            <a:r>
              <a:rPr lang="es-CO" sz="3200" b="0" dirty="0" smtClean="0"/>
              <a:t>La </a:t>
            </a:r>
            <a:r>
              <a:rPr lang="es-CO" sz="3200" b="0" dirty="0"/>
              <a:t>gracia del Evangelio de Jesucristo que trae salvación a todos los hombres </a:t>
            </a:r>
            <a:r>
              <a:rPr lang="es-CO" sz="3200" b="0" dirty="0" smtClean="0"/>
              <a:t>no </a:t>
            </a:r>
            <a:r>
              <a:rPr lang="es-CO" sz="3200" b="0" dirty="0"/>
              <a:t>los libra de la obligación de obedecer la ley divina</a:t>
            </a:r>
            <a:r>
              <a:rPr lang="es-CO" sz="3200" dirty="0">
                <a:solidFill>
                  <a:srgbClr val="FF0000"/>
                </a:solidFill>
              </a:rPr>
              <a:t> </a:t>
            </a:r>
            <a:r>
              <a:rPr lang="es-CO" sz="3200" dirty="0" smtClean="0">
                <a:solidFill>
                  <a:srgbClr val="FF0000"/>
                </a:solidFill>
              </a:rPr>
              <a:t>(Ver Rom_3:31</a:t>
            </a:r>
            <a:r>
              <a:rPr lang="es-CO" sz="3200" dirty="0">
                <a:solidFill>
                  <a:srgbClr val="FF0000"/>
                </a:solidFill>
              </a:rPr>
              <a:t>).  </a:t>
            </a:r>
            <a:r>
              <a:rPr lang="es-CO" sz="3200" b="0" dirty="0"/>
              <a:t>La fe en el Cristo redentor, que está inseparablemente unida con el poder del Cristo que mora en el corazón, nos capacita para guardar los Diez Mandamientos </a:t>
            </a:r>
            <a:r>
              <a:rPr lang="es-CO" sz="3200" dirty="0" smtClean="0">
                <a:solidFill>
                  <a:srgbClr val="FF0000"/>
                </a:solidFill>
              </a:rPr>
              <a:t>(Ver Rom. 8:1-4</a:t>
            </a:r>
            <a:r>
              <a:rPr lang="es-CO" sz="3200" dirty="0">
                <a:solidFill>
                  <a:srgbClr val="FF0000"/>
                </a:solidFill>
              </a:rPr>
              <a:t>). </a:t>
            </a:r>
            <a:r>
              <a:rPr lang="es-CO" sz="3200" b="0" dirty="0"/>
              <a:t>Jesús y los apóstoles con todo énfasis afirmaron el principio de obediencia a la ley </a:t>
            </a:r>
            <a:r>
              <a:rPr lang="es-CO" sz="3200" b="0" dirty="0" smtClean="0"/>
              <a:t>divina.</a:t>
            </a:r>
          </a:p>
          <a:p>
            <a:r>
              <a:rPr lang="es-CO" sz="3200" b="0" dirty="0" smtClean="0"/>
              <a:t> </a:t>
            </a:r>
            <a:r>
              <a:rPr lang="es-CO" sz="3200" dirty="0" smtClean="0">
                <a:solidFill>
                  <a:srgbClr val="FF0000"/>
                </a:solidFill>
              </a:rPr>
              <a:t>(Ver Mat. 5:17,18</a:t>
            </a:r>
            <a:r>
              <a:rPr lang="es-CO" sz="3200" dirty="0">
                <a:solidFill>
                  <a:srgbClr val="FF0000"/>
                </a:solidFill>
              </a:rPr>
              <a:t>; </a:t>
            </a:r>
            <a:r>
              <a:rPr lang="es-CO" sz="3200" dirty="0" smtClean="0">
                <a:solidFill>
                  <a:srgbClr val="FF0000"/>
                </a:solidFill>
              </a:rPr>
              <a:t> Mat.19:16,17</a:t>
            </a:r>
            <a:r>
              <a:rPr lang="es-CO" sz="3200" dirty="0">
                <a:solidFill>
                  <a:srgbClr val="FF0000"/>
                </a:solidFill>
              </a:rPr>
              <a:t>; </a:t>
            </a:r>
            <a:r>
              <a:rPr lang="es-CO" sz="3200" dirty="0" smtClean="0">
                <a:solidFill>
                  <a:srgbClr val="FF0000"/>
                </a:solidFill>
              </a:rPr>
              <a:t>1Co.7:19</a:t>
            </a:r>
            <a:r>
              <a:rPr lang="es-CO" sz="3200" dirty="0">
                <a:solidFill>
                  <a:srgbClr val="FF0000"/>
                </a:solidFill>
              </a:rPr>
              <a:t>; </a:t>
            </a:r>
            <a:r>
              <a:rPr lang="es-CO" sz="3200" dirty="0" smtClean="0">
                <a:solidFill>
                  <a:srgbClr val="FF0000"/>
                </a:solidFill>
              </a:rPr>
              <a:t>Juan 1:25</a:t>
            </a:r>
            <a:r>
              <a:rPr lang="es-CO" sz="3200" dirty="0">
                <a:solidFill>
                  <a:srgbClr val="FF0000"/>
                </a:solidFill>
              </a:rPr>
              <a:t>; </a:t>
            </a:r>
            <a:r>
              <a:rPr lang="es-CO" sz="3200" dirty="0" smtClean="0">
                <a:solidFill>
                  <a:srgbClr val="FF0000"/>
                </a:solidFill>
              </a:rPr>
              <a:t>Juan 2:10-12</a:t>
            </a:r>
            <a:r>
              <a:rPr lang="es-CO" sz="3200" dirty="0">
                <a:solidFill>
                  <a:srgbClr val="FF0000"/>
                </a:solidFill>
              </a:rPr>
              <a:t>; </a:t>
            </a:r>
            <a:r>
              <a:rPr lang="es-CO" sz="3200" dirty="0" smtClean="0">
                <a:solidFill>
                  <a:srgbClr val="FF0000"/>
                </a:solidFill>
              </a:rPr>
              <a:t>1Juan 2:3</a:t>
            </a:r>
            <a:r>
              <a:rPr lang="es-CO" sz="3200" dirty="0">
                <a:solidFill>
                  <a:srgbClr val="FF0000"/>
                </a:solidFill>
              </a:rPr>
              <a:t>, </a:t>
            </a:r>
            <a:r>
              <a:rPr lang="es-CO" sz="3200" dirty="0" smtClean="0">
                <a:solidFill>
                  <a:srgbClr val="FF0000"/>
                </a:solidFill>
              </a:rPr>
              <a:t>4</a:t>
            </a:r>
            <a:r>
              <a:rPr lang="es-CO" sz="3200" dirty="0">
                <a:solidFill>
                  <a:srgbClr val="FF0000"/>
                </a:solidFill>
              </a:rPr>
              <a:t>).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188640"/>
            <a:ext cx="1880989" cy="88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52793314"/>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04664"/>
            <a:ext cx="7520940" cy="4320480"/>
          </a:xfrm>
          <a:solidFill>
            <a:schemeClr val="accent6">
              <a:lumMod val="40000"/>
              <a:lumOff val="60000"/>
            </a:schemeClr>
          </a:solidFill>
          <a:scene3d>
            <a:camera prst="orthographicFront"/>
            <a:lightRig rig="threePt" dir="t"/>
          </a:scene3d>
          <a:sp3d>
            <a:bevelT prst="relaxedInset"/>
          </a:sp3d>
        </p:spPr>
        <p:txBody>
          <a:bodyPr>
            <a:normAutofit fontScale="92500" lnSpcReduction="20000"/>
          </a:bodyPr>
          <a:lstStyle/>
          <a:p>
            <a:r>
              <a:rPr lang="es-CO" sz="2400" dirty="0"/>
              <a:t> </a:t>
            </a:r>
            <a:r>
              <a:rPr lang="es-CO" sz="2400" dirty="0" smtClean="0"/>
              <a:t>   </a:t>
            </a:r>
            <a:r>
              <a:rPr lang="es-CO" sz="3200" dirty="0" smtClean="0"/>
              <a:t>«vosotros </a:t>
            </a:r>
            <a:r>
              <a:rPr lang="es-CO" sz="3200" dirty="0"/>
              <a:t>seréis mi especial tesoro sobre todos los pueblos. porque mía es toda la tierra».»</a:t>
            </a:r>
            <a:r>
              <a:rPr lang="es-CO" sz="2000" dirty="0" smtClean="0"/>
              <a:t> </a:t>
            </a:r>
            <a:endParaRPr lang="es-CO" sz="2000" dirty="0"/>
          </a:p>
          <a:p>
            <a:r>
              <a:rPr lang="es-CO" dirty="0"/>
              <a:t>    </a:t>
            </a:r>
            <a:r>
              <a:rPr lang="es-CO" sz="2400" b="0" dirty="0" smtClean="0"/>
              <a:t>«Mi </a:t>
            </a:r>
            <a:r>
              <a:rPr lang="es-CO" sz="2400" b="0" dirty="0"/>
              <a:t>propiedad personal" </a:t>
            </a:r>
            <a:r>
              <a:rPr lang="es-CO" sz="2400" b="0" dirty="0" smtClean="0"/>
              <a:t>Lo traduce la Biblia de Jerusalén</a:t>
            </a:r>
            <a:r>
              <a:rPr lang="es-CO" sz="2400" b="0" dirty="0" smtClean="0">
                <a:solidFill>
                  <a:srgbClr val="FF0000"/>
                </a:solidFill>
              </a:rPr>
              <a:t>:(Ver Sal.135:4</a:t>
            </a:r>
            <a:r>
              <a:rPr lang="es-CO" sz="2400" b="0" dirty="0">
                <a:solidFill>
                  <a:srgbClr val="FF0000"/>
                </a:solidFill>
              </a:rPr>
              <a:t>; </a:t>
            </a:r>
            <a:r>
              <a:rPr lang="es-CO" sz="2400" b="0" dirty="0" smtClean="0">
                <a:solidFill>
                  <a:srgbClr val="FF0000"/>
                </a:solidFill>
              </a:rPr>
              <a:t>Isa. 43:1-4.)</a:t>
            </a:r>
          </a:p>
          <a:p>
            <a:r>
              <a:rPr lang="es-CO" sz="2400" b="0" dirty="0" smtClean="0"/>
              <a:t> </a:t>
            </a:r>
          </a:p>
          <a:p>
            <a:r>
              <a:rPr lang="es-CO" sz="2800" b="0" dirty="0" smtClean="0"/>
              <a:t>    A </a:t>
            </a:r>
            <a:r>
              <a:rPr lang="es-CO" sz="2800" b="0" dirty="0"/>
              <a:t>la vista de Dios ninguna otra nación era igual a Israel. Cada hijo de Dios, cada cristiano consagrado, es una joya en la corona de nuestro Señor, y así es considerado por él </a:t>
            </a:r>
            <a:endParaRPr lang="es-CO" sz="2800" b="0" dirty="0" smtClean="0"/>
          </a:p>
          <a:p>
            <a:r>
              <a:rPr lang="es-CO" sz="2800" dirty="0" smtClean="0">
                <a:solidFill>
                  <a:srgbClr val="FF0000"/>
                </a:solidFill>
              </a:rPr>
              <a:t>    (Ver Mal.3:17; 1Pe.2:9</a:t>
            </a:r>
            <a:r>
              <a:rPr lang="es-CO" sz="2800" dirty="0">
                <a:solidFill>
                  <a:srgbClr val="FF0000"/>
                </a:solidFill>
              </a:rPr>
              <a:t>). </a:t>
            </a:r>
          </a:p>
        </p:txBody>
      </p:sp>
    </p:spTree>
    <p:extLst>
      <p:ext uri="{BB962C8B-B14F-4D97-AF65-F5344CB8AC3E}">
        <p14:creationId xmlns:p14="http://schemas.microsoft.com/office/powerpoint/2010/main" val="2868998076"/>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3568" y="692696"/>
            <a:ext cx="7776864" cy="4203805"/>
          </a:xfrm>
          <a:solidFill>
            <a:schemeClr val="accent1">
              <a:lumMod val="20000"/>
              <a:lumOff val="80000"/>
            </a:schemeClr>
          </a:solidFill>
          <a:scene3d>
            <a:camera prst="orthographicFront"/>
            <a:lightRig rig="threePt" dir="t"/>
          </a:scene3d>
          <a:sp3d>
            <a:bevelT prst="slope"/>
          </a:sp3d>
        </p:spPr>
        <p:txBody>
          <a:bodyPr>
            <a:normAutofit fontScale="92500" lnSpcReduction="20000"/>
          </a:bodyPr>
          <a:lstStyle/>
          <a:p>
            <a:r>
              <a:rPr lang="es-CO" sz="2800" u="sng" dirty="0" smtClean="0"/>
              <a:t>Proverbios 21:13</a:t>
            </a:r>
            <a:r>
              <a:rPr lang="es-CO" sz="3200" dirty="0"/>
              <a:t>. </a:t>
            </a:r>
            <a:r>
              <a:rPr lang="es-CO" sz="2800" b="0" dirty="0"/>
              <a:t>El que cierra su oído al clamor del pobre, </a:t>
            </a:r>
            <a:r>
              <a:rPr lang="es-CO" sz="2800" b="0" dirty="0" smtClean="0"/>
              <a:t>También </a:t>
            </a:r>
            <a:r>
              <a:rPr lang="es-CO" sz="2800" b="0" dirty="0"/>
              <a:t>él clamará, y no será oído</a:t>
            </a:r>
            <a:r>
              <a:rPr lang="es-CO" sz="2800" b="0" dirty="0" smtClean="0"/>
              <a:t>.</a:t>
            </a:r>
          </a:p>
          <a:p>
            <a:r>
              <a:rPr lang="es-CO" sz="2800" b="0" dirty="0" smtClean="0"/>
              <a:t>    </a:t>
            </a:r>
          </a:p>
          <a:p>
            <a:r>
              <a:rPr lang="es-CO" sz="2800" b="0" dirty="0" smtClean="0">
                <a:solidFill>
                  <a:srgbClr val="0070C0"/>
                </a:solidFill>
              </a:rPr>
              <a:t>    El </a:t>
            </a:r>
            <a:r>
              <a:rPr lang="es-CO" sz="2800" b="0" dirty="0">
                <a:solidFill>
                  <a:srgbClr val="0070C0"/>
                </a:solidFill>
              </a:rPr>
              <a:t>comportamiento inmisericorde puede ocasionar una retribución en esta vida, y con certeza provocará un castigo en el juicio </a:t>
            </a:r>
            <a:r>
              <a:rPr lang="es-CO" sz="2800" b="0" dirty="0" smtClean="0">
                <a:solidFill>
                  <a:srgbClr val="0070C0"/>
                </a:solidFill>
              </a:rPr>
              <a:t>venidero. </a:t>
            </a:r>
          </a:p>
          <a:p>
            <a:r>
              <a:rPr lang="es-CO" sz="2800" b="0" dirty="0" smtClean="0">
                <a:solidFill>
                  <a:srgbClr val="0070C0"/>
                </a:solidFill>
              </a:rPr>
              <a:t>    Nota: Esto tendrá ocasión cuando ya se haya acabado el tiempo de gracia, y ya no se podrá hacer nada por recuperarlo. </a:t>
            </a:r>
          </a:p>
          <a:p>
            <a:r>
              <a:rPr lang="es-CO" sz="2400" dirty="0" smtClean="0"/>
              <a:t>(Ver Pro. 14:21</a:t>
            </a:r>
            <a:r>
              <a:rPr lang="es-CO" sz="2400" dirty="0"/>
              <a:t>; </a:t>
            </a:r>
            <a:r>
              <a:rPr lang="es-CO" sz="2400" dirty="0" smtClean="0"/>
              <a:t>Mat. 18:23-35</a:t>
            </a:r>
            <a:r>
              <a:rPr lang="es-CO" sz="2400" dirty="0"/>
              <a:t>; </a:t>
            </a:r>
            <a:r>
              <a:rPr lang="es-CO" sz="2400" dirty="0" smtClean="0"/>
              <a:t>Mat.25:41-46</a:t>
            </a:r>
            <a:r>
              <a:rPr lang="es-CO" sz="2400" dirty="0"/>
              <a:t>; </a:t>
            </a:r>
            <a:r>
              <a:rPr lang="es-CO" sz="2400" dirty="0" smtClean="0"/>
              <a:t>Luc. 6:38</a:t>
            </a:r>
            <a:r>
              <a:rPr lang="es-CO" sz="2400" dirty="0"/>
              <a:t>; </a:t>
            </a:r>
            <a:r>
              <a:rPr lang="es-CO" sz="2400" dirty="0" smtClean="0"/>
              <a:t>Juan 2:13</a:t>
            </a:r>
            <a:r>
              <a:rPr lang="es-CO" sz="2400" dirty="0"/>
              <a:t>).  </a:t>
            </a:r>
            <a:r>
              <a:rPr lang="es-CO" sz="2400" dirty="0" smtClean="0"/>
              <a:t>  </a:t>
            </a:r>
            <a:endParaRPr lang="es-CO" sz="2400" dirty="0"/>
          </a:p>
        </p:txBody>
      </p:sp>
    </p:spTree>
    <p:extLst>
      <p:ext uri="{BB962C8B-B14F-4D97-AF65-F5344CB8AC3E}">
        <p14:creationId xmlns:p14="http://schemas.microsoft.com/office/powerpoint/2010/main" val="889347832"/>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wipe(down)">
                                      <p:cBhvr>
                                        <p:cTn id="39" dur="580">
                                          <p:stCondLst>
                                            <p:cond delay="0"/>
                                          </p:stCondLst>
                                        </p:cTn>
                                        <p:tgtEl>
                                          <p:spTgt spid="3">
                                            <p:txEl>
                                              <p:pRg st="4" end="4"/>
                                            </p:txEl>
                                          </p:spTgt>
                                        </p:tgtEl>
                                      </p:cBhvr>
                                    </p:animEffect>
                                    <p:anim calcmode="lin" valueType="num">
                                      <p:cBhvr>
                                        <p:cTn id="4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4" end="4"/>
                                            </p:txEl>
                                          </p:spTgt>
                                        </p:tgtEl>
                                      </p:cBhvr>
                                      <p:to x="100000" y="60000"/>
                                    </p:animScale>
                                    <p:animScale>
                                      <p:cBhvr>
                                        <p:cTn id="46" dur="166" decel="50000">
                                          <p:stCondLst>
                                            <p:cond delay="676"/>
                                          </p:stCondLst>
                                        </p:cTn>
                                        <p:tgtEl>
                                          <p:spTgt spid="3">
                                            <p:txEl>
                                              <p:pRg st="4" end="4"/>
                                            </p:txEl>
                                          </p:spTgt>
                                        </p:tgtEl>
                                      </p:cBhvr>
                                      <p:to x="100000" y="100000"/>
                                    </p:animScale>
                                    <p:animScale>
                                      <p:cBhvr>
                                        <p:cTn id="47" dur="26">
                                          <p:stCondLst>
                                            <p:cond delay="1312"/>
                                          </p:stCondLst>
                                        </p:cTn>
                                        <p:tgtEl>
                                          <p:spTgt spid="3">
                                            <p:txEl>
                                              <p:pRg st="4" end="4"/>
                                            </p:txEl>
                                          </p:spTgt>
                                        </p:tgtEl>
                                      </p:cBhvr>
                                      <p:to x="100000" y="80000"/>
                                    </p:animScale>
                                    <p:animScale>
                                      <p:cBhvr>
                                        <p:cTn id="48" dur="166" decel="50000">
                                          <p:stCondLst>
                                            <p:cond delay="1338"/>
                                          </p:stCondLst>
                                        </p:cTn>
                                        <p:tgtEl>
                                          <p:spTgt spid="3">
                                            <p:txEl>
                                              <p:pRg st="4" end="4"/>
                                            </p:txEl>
                                          </p:spTgt>
                                        </p:tgtEl>
                                      </p:cBhvr>
                                      <p:to x="100000" y="100000"/>
                                    </p:animScale>
                                    <p:animScale>
                                      <p:cBhvr>
                                        <p:cTn id="49" dur="26">
                                          <p:stCondLst>
                                            <p:cond delay="1642"/>
                                          </p:stCondLst>
                                        </p:cTn>
                                        <p:tgtEl>
                                          <p:spTgt spid="3">
                                            <p:txEl>
                                              <p:pRg st="4" end="4"/>
                                            </p:txEl>
                                          </p:spTgt>
                                        </p:tgtEl>
                                      </p:cBhvr>
                                      <p:to x="100000" y="90000"/>
                                    </p:animScale>
                                    <p:animScale>
                                      <p:cBhvr>
                                        <p:cTn id="50" dur="166" decel="50000">
                                          <p:stCondLst>
                                            <p:cond delay="1668"/>
                                          </p:stCondLst>
                                        </p:cTn>
                                        <p:tgtEl>
                                          <p:spTgt spid="3">
                                            <p:txEl>
                                              <p:pRg st="4" end="4"/>
                                            </p:txEl>
                                          </p:spTgt>
                                        </p:tgtEl>
                                      </p:cBhvr>
                                      <p:to x="100000" y="100000"/>
                                    </p:animScale>
                                    <p:animScale>
                                      <p:cBhvr>
                                        <p:cTn id="51" dur="26">
                                          <p:stCondLst>
                                            <p:cond delay="1808"/>
                                          </p:stCondLst>
                                        </p:cTn>
                                        <p:tgtEl>
                                          <p:spTgt spid="3">
                                            <p:txEl>
                                              <p:pRg st="4" end="4"/>
                                            </p:txEl>
                                          </p:spTgt>
                                        </p:tgtEl>
                                      </p:cBhvr>
                                      <p:to x="100000" y="95000"/>
                                    </p:animScale>
                                    <p:animScale>
                                      <p:cBhvr>
                                        <p:cTn id="52"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04664"/>
            <a:ext cx="7520940" cy="4275813"/>
          </a:xfrm>
          <a:solidFill>
            <a:schemeClr val="accent1">
              <a:lumMod val="40000"/>
              <a:lumOff val="60000"/>
            </a:schemeClr>
          </a:solidFill>
          <a:scene3d>
            <a:camera prst="orthographicFront"/>
            <a:lightRig rig="threePt" dir="t"/>
          </a:scene3d>
          <a:sp3d>
            <a:bevelT prst="relaxedInset"/>
          </a:sp3d>
        </p:spPr>
        <p:txBody>
          <a:bodyPr>
            <a:normAutofit fontScale="70000" lnSpcReduction="20000"/>
          </a:bodyPr>
          <a:lstStyle/>
          <a:p>
            <a:r>
              <a:rPr lang="es-CO" sz="3200" u="sng" dirty="0" smtClean="0"/>
              <a:t>Salmo 112:1</a:t>
            </a:r>
            <a:r>
              <a:rPr lang="es-CO" sz="3200" dirty="0"/>
              <a:t>. </a:t>
            </a:r>
            <a:r>
              <a:rPr lang="es-CO" sz="3200" dirty="0" smtClean="0"/>
              <a:t>«</a:t>
            </a:r>
            <a:r>
              <a:rPr lang="es-CO" sz="2800" b="0" dirty="0" smtClean="0"/>
              <a:t>Bienaventurado </a:t>
            </a:r>
            <a:r>
              <a:rPr lang="es-CO" sz="2800" b="0" dirty="0"/>
              <a:t>el hombre que teme a Jehová, </a:t>
            </a:r>
            <a:r>
              <a:rPr lang="es-CO" sz="2800" b="0" dirty="0" smtClean="0"/>
              <a:t>Y </a:t>
            </a:r>
            <a:r>
              <a:rPr lang="es-CO" sz="2800" b="0" dirty="0"/>
              <a:t>en sus mandamientos se deleita en gran </a:t>
            </a:r>
            <a:r>
              <a:rPr lang="es-CO" sz="2800" b="0" dirty="0" smtClean="0"/>
              <a:t>manera»</a:t>
            </a:r>
          </a:p>
          <a:p>
            <a:endParaRPr lang="es-CO" sz="2800" b="0" dirty="0" smtClean="0"/>
          </a:p>
          <a:p>
            <a:r>
              <a:rPr lang="es-CO" sz="2800" b="0" dirty="0" smtClean="0"/>
              <a:t>    El </a:t>
            </a:r>
            <a:r>
              <a:rPr lang="es-CO" sz="2800" b="0" dirty="0"/>
              <a:t>secreto y la fuente de toda verdadera felicidad y prosperidad se basa en el temor del Señor</a:t>
            </a:r>
            <a:r>
              <a:rPr lang="es-CO" sz="2800" b="0" dirty="0" smtClean="0"/>
              <a:t>. </a:t>
            </a:r>
          </a:p>
          <a:p>
            <a:r>
              <a:rPr lang="es-CO" sz="2800" b="0" dirty="0" smtClean="0"/>
              <a:t>Nota: Pero aquí no está hablando de «temor» de MIEDO, sino de respetar Al Señor Nuestro Dios, por lo que Él ES, Él CREADOR Y DUEÑO DE TODAS LAS COSAS.  </a:t>
            </a:r>
          </a:p>
          <a:p>
            <a:endParaRPr lang="es-CO" sz="2800" b="0" dirty="0"/>
          </a:p>
          <a:p>
            <a:r>
              <a:rPr lang="es-CO" sz="2800" b="0" dirty="0" smtClean="0"/>
              <a:t>Y este </a:t>
            </a:r>
            <a:r>
              <a:rPr lang="es-CO" sz="2800" b="0" dirty="0"/>
              <a:t>temor </a:t>
            </a:r>
            <a:r>
              <a:rPr lang="es-CO" sz="2800" b="0" dirty="0" smtClean="0"/>
              <a:t>reverente conduce </a:t>
            </a:r>
            <a:r>
              <a:rPr lang="es-CO" sz="2800" b="0" dirty="0"/>
              <a:t>a una obediencia alegre y completa de los mandamientos </a:t>
            </a:r>
            <a:r>
              <a:rPr lang="es-CO" sz="2800" b="0" dirty="0" smtClean="0"/>
              <a:t>divinos, por que estos manifiestan   Su SANTA VOLUNTAD.</a:t>
            </a:r>
          </a:p>
          <a:p>
            <a:r>
              <a:rPr lang="es-CO" sz="2800" b="0" dirty="0" smtClean="0"/>
              <a:t> Alabado sea Su Santo Nombre.  </a:t>
            </a:r>
            <a:endParaRPr lang="es-CO" sz="2800" b="0" dirty="0"/>
          </a:p>
        </p:txBody>
      </p:sp>
    </p:spTree>
    <p:extLst>
      <p:ext uri="{BB962C8B-B14F-4D97-AF65-F5344CB8AC3E}">
        <p14:creationId xmlns:p14="http://schemas.microsoft.com/office/powerpoint/2010/main" val="1021584795"/>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barn(inVertical)">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04664"/>
            <a:ext cx="7520940" cy="4275813"/>
          </a:xfrm>
          <a:solidFill>
            <a:schemeClr val="accent2">
              <a:lumMod val="20000"/>
              <a:lumOff val="80000"/>
            </a:schemeClr>
          </a:solidFill>
          <a:scene3d>
            <a:camera prst="orthographicFront"/>
            <a:lightRig rig="threePt" dir="t"/>
          </a:scene3d>
          <a:sp3d>
            <a:bevelT prst="relaxedInset"/>
          </a:sp3d>
        </p:spPr>
        <p:txBody>
          <a:bodyPr>
            <a:normAutofit/>
          </a:bodyPr>
          <a:lstStyle/>
          <a:p>
            <a:r>
              <a:rPr lang="es-CO" sz="2800" u="sng" dirty="0" smtClean="0"/>
              <a:t>1 Samuel 2:30</a:t>
            </a:r>
            <a:r>
              <a:rPr lang="es-CO" sz="3200" dirty="0"/>
              <a:t>. </a:t>
            </a:r>
            <a:r>
              <a:rPr lang="es-CO" sz="2400" b="0" dirty="0"/>
              <a:t>Por tanto, Jehová el Dios de Israel dice: </a:t>
            </a:r>
            <a:r>
              <a:rPr lang="es-CO" sz="2400" b="0" dirty="0" smtClean="0"/>
              <a:t>«Yo </a:t>
            </a:r>
            <a:r>
              <a:rPr lang="es-CO" sz="2400" b="0" dirty="0"/>
              <a:t>había dicho que tu casa y la casa de tu padre andarían delante de mí perpetuamente; mas ahora ha dicho Jehová: Nunca yo tal haga, </a:t>
            </a:r>
            <a:r>
              <a:rPr lang="es-CO" sz="2400" b="0" u="sng" dirty="0"/>
              <a:t>porque yo honraré a los que me honran, y los que me desprecian serán tenidos en </a:t>
            </a:r>
            <a:r>
              <a:rPr lang="es-CO" sz="2400" b="0" u="sng" dirty="0" smtClean="0"/>
              <a:t>poco</a:t>
            </a:r>
            <a:r>
              <a:rPr lang="es-CO" sz="2400" b="0" dirty="0" smtClean="0"/>
              <a:t>».</a:t>
            </a:r>
          </a:p>
          <a:p>
            <a:r>
              <a:rPr lang="es-CO" sz="2400" b="0" dirty="0" smtClean="0"/>
              <a:t>Nota: Esta queja de Dios, tubo su origen debido a que el sacerdote Eli, fue tolerante con sus </a:t>
            </a:r>
            <a:r>
              <a:rPr lang="es-CO" sz="2400" b="0" dirty="0"/>
              <a:t>hijos Ofni y </a:t>
            </a:r>
            <a:r>
              <a:rPr lang="es-CO" sz="2400" b="0" dirty="0" smtClean="0"/>
              <a:t>Finees, por no haberlos corregido en su mal proceder, como lideres del pueblo de Dios. </a:t>
            </a:r>
            <a:endParaRPr lang="es-CO" sz="2400" b="0" dirty="0"/>
          </a:p>
        </p:txBody>
      </p:sp>
    </p:spTree>
    <p:extLst>
      <p:ext uri="{BB962C8B-B14F-4D97-AF65-F5344CB8AC3E}">
        <p14:creationId xmlns:p14="http://schemas.microsoft.com/office/powerpoint/2010/main" val="660267211"/>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8496944" cy="4536504"/>
          </a:xfrm>
          <a:solidFill>
            <a:schemeClr val="accent6">
              <a:lumMod val="20000"/>
              <a:lumOff val="80000"/>
            </a:schemeClr>
          </a:solidFill>
          <a:scene3d>
            <a:camera prst="orthographicFront"/>
            <a:lightRig rig="threePt" dir="t"/>
          </a:scene3d>
          <a:sp3d>
            <a:bevelT w="165100" prst="coolSlant"/>
          </a:sp3d>
        </p:spPr>
        <p:txBody>
          <a:bodyPr>
            <a:normAutofit fontScale="92500" lnSpcReduction="20000"/>
          </a:bodyPr>
          <a:lstStyle/>
          <a:p>
            <a:r>
              <a:rPr lang="es-CO" sz="2000" b="0" dirty="0"/>
              <a:t>Puesto que Ofni y Finees habían abusado de las cosas del Señor, iban a sufrir una muerte violenta.  Con la esperanza de desviarlos de su mal proceder, Dios descorrió brevemente la cortina del futuro.  </a:t>
            </a:r>
            <a:endParaRPr lang="es-CO" sz="2000" b="0" dirty="0" smtClean="0"/>
          </a:p>
          <a:p>
            <a:r>
              <a:rPr lang="es-CO" sz="2000" b="0" dirty="0" smtClean="0"/>
              <a:t>     Habría </a:t>
            </a:r>
            <a:r>
              <a:rPr lang="es-CO" sz="2000" b="0" dirty="0"/>
              <a:t>sido natural esperar que los jóvenes corrigieran su conducta cuando oyeran esta profecía, a fin de no cosechar su cumplimiento.  Dios sencillamente previó su condenación; no la predeterminó.  </a:t>
            </a:r>
            <a:r>
              <a:rPr lang="es-CO" sz="2000" dirty="0" smtClean="0">
                <a:solidFill>
                  <a:srgbClr val="FF0000"/>
                </a:solidFill>
              </a:rPr>
              <a:t>(Ver Gálatas 6:7). </a:t>
            </a:r>
          </a:p>
          <a:p>
            <a:r>
              <a:rPr lang="es-CO" sz="2000" b="0" dirty="0" smtClean="0"/>
              <a:t>El </a:t>
            </a:r>
            <a:r>
              <a:rPr lang="es-CO" sz="2000" b="0" dirty="0"/>
              <a:t>que ve el fin desde el principio conoce todo lo que afecta el ejercicio de Ia </a:t>
            </a:r>
            <a:r>
              <a:rPr lang="es-CO" sz="2000" b="0" u="sng" dirty="0"/>
              <a:t>libre elección</a:t>
            </a:r>
            <a:r>
              <a:rPr lang="es-CO" sz="2000" b="0" dirty="0"/>
              <a:t>.  Al amonestar a ciertos individuos en cuanto a lo que les depara el porvenir, Dios prueba al universo que es tal el libre albedrío que ha otorgado al ser humano, que ni ese conocimiento del futuro le impide realizar lo que se haya propuesto. </a:t>
            </a:r>
            <a:endParaRPr lang="es-CO" sz="2000" b="0" dirty="0" smtClean="0"/>
          </a:p>
          <a:p>
            <a:endParaRPr lang="es-CO" sz="2000" b="0" dirty="0" smtClean="0"/>
          </a:p>
          <a:p>
            <a:r>
              <a:rPr lang="es-CO" sz="2000" b="0" dirty="0" smtClean="0"/>
              <a:t>Nota: </a:t>
            </a:r>
            <a:r>
              <a:rPr lang="es-CO" sz="2000" dirty="0" smtClean="0"/>
              <a:t>Si tu y yo queremos recibir las promesas de Dios, lo que tenemos que hacer es, obedecer sus requerimientos</a:t>
            </a:r>
            <a:r>
              <a:rPr lang="es-CO" sz="2000" b="0" dirty="0" smtClean="0"/>
              <a:t>. Ya </a:t>
            </a:r>
            <a:r>
              <a:rPr lang="es-CO" sz="2000" b="0" dirty="0"/>
              <a:t>que </a:t>
            </a:r>
            <a:r>
              <a:rPr lang="es-CO" sz="2000" b="0" dirty="0" smtClean="0"/>
              <a:t>Dios dice:  «YO HONRARÉ A LOS QUE ME HONRAN, Y LOS QUE ME DESPRECIAN SERÁN TENIDOS EN POCO».</a:t>
            </a:r>
            <a:endParaRPr lang="es-CO" sz="2000" b="0" dirty="0"/>
          </a:p>
          <a:p>
            <a:r>
              <a:rPr lang="es-CO" sz="2000" b="0" dirty="0" smtClean="0"/>
              <a:t>, </a:t>
            </a:r>
            <a:endParaRPr lang="es-CO" sz="2000" b="0" dirty="0"/>
          </a:p>
        </p:txBody>
      </p:sp>
    </p:spTree>
    <p:extLst>
      <p:ext uri="{BB962C8B-B14F-4D97-AF65-F5344CB8AC3E}">
        <p14:creationId xmlns:p14="http://schemas.microsoft.com/office/powerpoint/2010/main" val="302302186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04664"/>
            <a:ext cx="7520940" cy="4464496"/>
          </a:xfrm>
          <a:solidFill>
            <a:schemeClr val="tx2">
              <a:lumMod val="20000"/>
              <a:lumOff val="80000"/>
            </a:schemeClr>
          </a:solidFill>
          <a:scene3d>
            <a:camera prst="orthographicFront"/>
            <a:lightRig rig="threePt" dir="t"/>
          </a:scene3d>
          <a:sp3d>
            <a:bevelT prst="relaxedInset"/>
          </a:sp3d>
        </p:spPr>
        <p:txBody>
          <a:bodyPr>
            <a:normAutofit fontScale="62500" lnSpcReduction="20000"/>
          </a:bodyPr>
          <a:lstStyle/>
          <a:p>
            <a:r>
              <a:rPr lang="es-CO" sz="3800" u="sng" dirty="0" smtClean="0"/>
              <a:t>Jeremías 7:23</a:t>
            </a:r>
            <a:r>
              <a:rPr lang="es-CO" sz="3200" dirty="0"/>
              <a:t>. </a:t>
            </a:r>
            <a:r>
              <a:rPr lang="es-CO" sz="2800" b="0" dirty="0" smtClean="0"/>
              <a:t>Mas </a:t>
            </a:r>
            <a:r>
              <a:rPr lang="es-CO" sz="2800" b="0" dirty="0"/>
              <a:t>esto les mandé, diciendo: </a:t>
            </a:r>
            <a:r>
              <a:rPr lang="es-CO" sz="2800" b="0" dirty="0" smtClean="0"/>
              <a:t>«Escuchad </a:t>
            </a:r>
            <a:r>
              <a:rPr lang="es-CO" sz="2800" b="0" dirty="0"/>
              <a:t>mi voz, y seré a vosotros por Dios, y vosotros me seréis por pueblo; y andad en todo camino que os mande, para que os vaya </a:t>
            </a:r>
            <a:r>
              <a:rPr lang="es-CO" sz="2800" b="0" dirty="0" smtClean="0"/>
              <a:t>bien».</a:t>
            </a:r>
          </a:p>
          <a:p>
            <a:r>
              <a:rPr lang="es-CO" sz="2800" b="0" dirty="0"/>
              <a:t>Mas esto les mandé, </a:t>
            </a:r>
            <a:r>
              <a:rPr lang="es-CO" sz="2800" b="0" dirty="0" smtClean="0"/>
              <a:t>diciendo: «</a:t>
            </a:r>
            <a:r>
              <a:rPr lang="es-CO" sz="2800" u="sng" dirty="0" smtClean="0"/>
              <a:t>Seré </a:t>
            </a:r>
            <a:r>
              <a:rPr lang="es-CO" sz="2800" u="sng" dirty="0"/>
              <a:t>a vosotros por </a:t>
            </a:r>
            <a:r>
              <a:rPr lang="es-CO" sz="2800" u="sng" dirty="0" smtClean="0"/>
              <a:t>Dios</a:t>
            </a:r>
            <a:r>
              <a:rPr lang="es-CO" sz="2800" b="0" u="sng" dirty="0" smtClean="0"/>
              <a:t>,  </a:t>
            </a:r>
            <a:r>
              <a:rPr lang="es-CO" sz="2800" u="sng" dirty="0"/>
              <a:t>y vosotros me seréis por pueblo</a:t>
            </a:r>
            <a:r>
              <a:rPr lang="es-CO" sz="2800" dirty="0" smtClean="0"/>
              <a:t>.» </a:t>
            </a:r>
            <a:endParaRPr lang="es-CO" sz="2800" dirty="0"/>
          </a:p>
          <a:p>
            <a:r>
              <a:rPr lang="es-CO" sz="2800" b="0" dirty="0"/>
              <a:t>  </a:t>
            </a:r>
            <a:r>
              <a:rPr lang="es-CO" sz="2800" b="0" dirty="0" smtClean="0"/>
              <a:t>Esta frase les era muy familiar, ya que les era repetida por el predicador en el templo. </a:t>
            </a:r>
            <a:r>
              <a:rPr lang="es-CO" sz="2800" dirty="0" smtClean="0">
                <a:solidFill>
                  <a:srgbClr val="FF0000"/>
                </a:solidFill>
              </a:rPr>
              <a:t>Ver Exo.6:7</a:t>
            </a:r>
            <a:r>
              <a:rPr lang="es-CO" sz="2800" dirty="0">
                <a:solidFill>
                  <a:srgbClr val="FF0000"/>
                </a:solidFill>
              </a:rPr>
              <a:t>; </a:t>
            </a:r>
            <a:r>
              <a:rPr lang="es-CO" sz="2800" dirty="0" smtClean="0">
                <a:solidFill>
                  <a:srgbClr val="FF0000"/>
                </a:solidFill>
              </a:rPr>
              <a:t>Lev.26:12</a:t>
            </a:r>
            <a:r>
              <a:rPr lang="es-CO" sz="2800" dirty="0">
                <a:solidFill>
                  <a:srgbClr val="FF0000"/>
                </a:solidFill>
              </a:rPr>
              <a:t>; </a:t>
            </a:r>
            <a:r>
              <a:rPr lang="es-CO" sz="2800" dirty="0" smtClean="0">
                <a:solidFill>
                  <a:srgbClr val="FF0000"/>
                </a:solidFill>
              </a:rPr>
              <a:t>Deu.29:13</a:t>
            </a:r>
            <a:r>
              <a:rPr lang="es-CO" sz="2800" b="0" dirty="0"/>
              <a:t>.  </a:t>
            </a:r>
            <a:r>
              <a:rPr lang="es-CO" sz="2800" b="0" dirty="0" smtClean="0"/>
              <a:t>La misma frase </a:t>
            </a:r>
            <a:r>
              <a:rPr lang="es-CO" sz="2800" b="0" dirty="0"/>
              <a:t>aparece repetidas veces en jeremías </a:t>
            </a:r>
            <a:r>
              <a:rPr lang="es-CO" sz="2800" dirty="0">
                <a:solidFill>
                  <a:srgbClr val="FF0000"/>
                </a:solidFill>
              </a:rPr>
              <a:t>(</a:t>
            </a:r>
            <a:r>
              <a:rPr lang="es-CO" sz="2800" dirty="0" smtClean="0">
                <a:solidFill>
                  <a:srgbClr val="FF0000"/>
                </a:solidFill>
              </a:rPr>
              <a:t>Jer.11:4</a:t>
            </a:r>
            <a:r>
              <a:rPr lang="es-CO" sz="2800" dirty="0">
                <a:solidFill>
                  <a:srgbClr val="FF0000"/>
                </a:solidFill>
              </a:rPr>
              <a:t>, </a:t>
            </a:r>
            <a:r>
              <a:rPr lang="es-CO" sz="2800" dirty="0" smtClean="0">
                <a:solidFill>
                  <a:srgbClr val="FF0000"/>
                </a:solidFill>
              </a:rPr>
              <a:t>Jer.24:7</a:t>
            </a:r>
            <a:r>
              <a:rPr lang="es-CO" sz="2800" dirty="0">
                <a:solidFill>
                  <a:srgbClr val="FF0000"/>
                </a:solidFill>
              </a:rPr>
              <a:t>; </a:t>
            </a:r>
            <a:r>
              <a:rPr lang="es-CO" sz="2800" dirty="0" smtClean="0">
                <a:solidFill>
                  <a:srgbClr val="FF0000"/>
                </a:solidFill>
              </a:rPr>
              <a:t>Jer.30:22</a:t>
            </a:r>
            <a:r>
              <a:rPr lang="es-CO" sz="2800" dirty="0">
                <a:solidFill>
                  <a:srgbClr val="FF0000"/>
                </a:solidFill>
              </a:rPr>
              <a:t>; </a:t>
            </a:r>
            <a:r>
              <a:rPr lang="es-CO" sz="2800" dirty="0" smtClean="0">
                <a:solidFill>
                  <a:srgbClr val="FF0000"/>
                </a:solidFill>
              </a:rPr>
              <a:t>Jer.31:33</a:t>
            </a:r>
            <a:r>
              <a:rPr lang="es-CO" sz="2800" dirty="0">
                <a:solidFill>
                  <a:srgbClr val="FF0000"/>
                </a:solidFill>
              </a:rPr>
              <a:t>; </a:t>
            </a:r>
            <a:r>
              <a:rPr lang="es-CO" sz="2800" dirty="0" smtClean="0">
                <a:solidFill>
                  <a:srgbClr val="FF0000"/>
                </a:solidFill>
              </a:rPr>
              <a:t>Jer.32:38</a:t>
            </a:r>
            <a:r>
              <a:rPr lang="es-CO" sz="2800" dirty="0">
                <a:solidFill>
                  <a:srgbClr val="FF0000"/>
                </a:solidFill>
              </a:rPr>
              <a:t>). </a:t>
            </a:r>
          </a:p>
          <a:p>
            <a:r>
              <a:rPr lang="es-CO" sz="2800" b="0" dirty="0"/>
              <a:t> </a:t>
            </a:r>
            <a:r>
              <a:rPr lang="es-CO" sz="2800" b="0" dirty="0" smtClean="0"/>
              <a:t>«</a:t>
            </a:r>
            <a:r>
              <a:rPr lang="es-CO" sz="2800" u="sng" dirty="0" smtClean="0"/>
              <a:t>y </a:t>
            </a:r>
            <a:r>
              <a:rPr lang="es-CO" sz="2800" u="sng" dirty="0"/>
              <a:t>andad en todo camino que os </a:t>
            </a:r>
            <a:r>
              <a:rPr lang="es-CO" sz="2800" u="sng" dirty="0" smtClean="0"/>
              <a:t>mande</a:t>
            </a:r>
            <a:r>
              <a:rPr lang="es-CO" sz="2800" b="0" dirty="0" smtClean="0"/>
              <a:t>»</a:t>
            </a:r>
            <a:endParaRPr lang="es-CO" sz="2800" b="0" dirty="0"/>
          </a:p>
          <a:p>
            <a:r>
              <a:rPr lang="es-CO" sz="2800" b="0" dirty="0"/>
              <a:t>  Pasaje similar </a:t>
            </a:r>
            <a:r>
              <a:rPr lang="es-CO" sz="2800" b="0" dirty="0" smtClean="0"/>
              <a:t>que </a:t>
            </a:r>
            <a:r>
              <a:rPr lang="es-CO" sz="2800" b="0" dirty="0"/>
              <a:t>se encuentra en </a:t>
            </a:r>
            <a:r>
              <a:rPr lang="es-CO" sz="2800" dirty="0" smtClean="0">
                <a:solidFill>
                  <a:srgbClr val="FF0000"/>
                </a:solidFill>
              </a:rPr>
              <a:t>(Deu.5:33; Deu.9:12</a:t>
            </a:r>
            <a:r>
              <a:rPr lang="es-CO" sz="2800" dirty="0">
                <a:solidFill>
                  <a:srgbClr val="FF0000"/>
                </a:solidFill>
              </a:rPr>
              <a:t>, </a:t>
            </a:r>
            <a:r>
              <a:rPr lang="es-CO" sz="2800" dirty="0" smtClean="0">
                <a:solidFill>
                  <a:srgbClr val="FF0000"/>
                </a:solidFill>
              </a:rPr>
              <a:t>16</a:t>
            </a:r>
            <a:r>
              <a:rPr lang="es-CO" sz="2800" dirty="0">
                <a:solidFill>
                  <a:srgbClr val="FF0000"/>
                </a:solidFill>
              </a:rPr>
              <a:t>; </a:t>
            </a:r>
            <a:r>
              <a:rPr lang="es-CO" sz="2800" dirty="0" smtClean="0">
                <a:solidFill>
                  <a:srgbClr val="FF0000"/>
                </a:solidFill>
              </a:rPr>
              <a:t>Deu.11:28</a:t>
            </a:r>
            <a:r>
              <a:rPr lang="es-CO" sz="2800" dirty="0">
                <a:solidFill>
                  <a:srgbClr val="FF0000"/>
                </a:solidFill>
              </a:rPr>
              <a:t>; </a:t>
            </a:r>
            <a:r>
              <a:rPr lang="es-CO" sz="2800" dirty="0" smtClean="0">
                <a:solidFill>
                  <a:srgbClr val="FF0000"/>
                </a:solidFill>
              </a:rPr>
              <a:t>Deu.31:29</a:t>
            </a:r>
            <a:r>
              <a:rPr lang="es-CO" sz="2800" dirty="0">
                <a:solidFill>
                  <a:srgbClr val="FF0000"/>
                </a:solidFill>
              </a:rPr>
              <a:t>). </a:t>
            </a:r>
          </a:p>
          <a:p>
            <a:r>
              <a:rPr lang="es-CO" sz="2800" b="0" dirty="0"/>
              <a:t> </a:t>
            </a:r>
            <a:r>
              <a:rPr lang="es-CO" sz="2800" b="0" dirty="0" smtClean="0"/>
              <a:t>«</a:t>
            </a:r>
            <a:r>
              <a:rPr lang="es-CO" sz="2800" u="sng" dirty="0" smtClean="0"/>
              <a:t>Para </a:t>
            </a:r>
            <a:r>
              <a:rPr lang="es-CO" sz="2800" u="sng" dirty="0"/>
              <a:t>que </a:t>
            </a:r>
            <a:r>
              <a:rPr lang="es-CO" sz="2800" u="sng" dirty="0" smtClean="0"/>
              <a:t>os vaya bien</a:t>
            </a:r>
            <a:r>
              <a:rPr lang="es-CO" sz="2800" b="0" dirty="0" smtClean="0"/>
              <a:t>». </a:t>
            </a:r>
            <a:endParaRPr lang="es-CO" sz="2800" b="0" dirty="0"/>
          </a:p>
          <a:p>
            <a:r>
              <a:rPr lang="es-CO" sz="2800" b="0" dirty="0"/>
              <a:t>  Frase común </a:t>
            </a:r>
            <a:r>
              <a:rPr lang="es-CO" sz="2800" b="0" dirty="0" smtClean="0"/>
              <a:t>también en </a:t>
            </a:r>
            <a:r>
              <a:rPr lang="es-CO" sz="2800" b="0" dirty="0"/>
              <a:t>Jeremías </a:t>
            </a:r>
            <a:r>
              <a:rPr lang="es-CO" sz="2800" dirty="0">
                <a:solidFill>
                  <a:srgbClr val="FF0000"/>
                </a:solidFill>
              </a:rPr>
              <a:t>(</a:t>
            </a:r>
            <a:r>
              <a:rPr lang="es-CO" sz="2800" dirty="0" smtClean="0">
                <a:solidFill>
                  <a:srgbClr val="FF0000"/>
                </a:solidFill>
              </a:rPr>
              <a:t>Jer.38:20</a:t>
            </a:r>
            <a:r>
              <a:rPr lang="es-CO" sz="2800" dirty="0">
                <a:solidFill>
                  <a:srgbClr val="FF0000"/>
                </a:solidFill>
              </a:rPr>
              <a:t>; </a:t>
            </a:r>
            <a:r>
              <a:rPr lang="es-CO" sz="2800" dirty="0" smtClean="0">
                <a:solidFill>
                  <a:srgbClr val="FF0000"/>
                </a:solidFill>
              </a:rPr>
              <a:t>Jer.40:9</a:t>
            </a:r>
            <a:r>
              <a:rPr lang="es-CO" sz="2800" dirty="0">
                <a:solidFill>
                  <a:srgbClr val="FF0000"/>
                </a:solidFill>
              </a:rPr>
              <a:t>; </a:t>
            </a:r>
            <a:r>
              <a:rPr lang="es-CO" sz="2800" dirty="0" smtClean="0">
                <a:solidFill>
                  <a:srgbClr val="FF0000"/>
                </a:solidFill>
              </a:rPr>
              <a:t>Jer.42:6</a:t>
            </a:r>
            <a:r>
              <a:rPr lang="es-CO" sz="2800" dirty="0">
                <a:solidFill>
                  <a:srgbClr val="FF0000"/>
                </a:solidFill>
              </a:rPr>
              <a:t>), </a:t>
            </a:r>
            <a:r>
              <a:rPr lang="es-CO" sz="2800" b="0" dirty="0"/>
              <a:t>y también en el libro de Deuteronomio </a:t>
            </a:r>
            <a:r>
              <a:rPr lang="es-CO" sz="2800" dirty="0">
                <a:solidFill>
                  <a:srgbClr val="FF0000"/>
                </a:solidFill>
              </a:rPr>
              <a:t>(</a:t>
            </a:r>
            <a:r>
              <a:rPr lang="es-CO" sz="2800" dirty="0" smtClean="0">
                <a:solidFill>
                  <a:srgbClr val="FF0000"/>
                </a:solidFill>
              </a:rPr>
              <a:t>Deu.4:40</a:t>
            </a:r>
            <a:r>
              <a:rPr lang="es-CO" sz="2800" dirty="0">
                <a:solidFill>
                  <a:srgbClr val="FF0000"/>
                </a:solidFill>
              </a:rPr>
              <a:t>; </a:t>
            </a:r>
            <a:r>
              <a:rPr lang="es-CO" sz="2800" dirty="0" smtClean="0">
                <a:solidFill>
                  <a:srgbClr val="FF0000"/>
                </a:solidFill>
              </a:rPr>
              <a:t>Deu.5:16</a:t>
            </a:r>
            <a:r>
              <a:rPr lang="es-CO" sz="2800" dirty="0">
                <a:solidFill>
                  <a:srgbClr val="FF0000"/>
                </a:solidFill>
              </a:rPr>
              <a:t>, </a:t>
            </a:r>
            <a:r>
              <a:rPr lang="es-CO" sz="2800" dirty="0" smtClean="0">
                <a:solidFill>
                  <a:srgbClr val="FF0000"/>
                </a:solidFill>
              </a:rPr>
              <a:t>33</a:t>
            </a:r>
            <a:r>
              <a:rPr lang="es-CO" sz="2800" dirty="0">
                <a:solidFill>
                  <a:srgbClr val="FF0000"/>
                </a:solidFill>
              </a:rPr>
              <a:t>; </a:t>
            </a:r>
            <a:r>
              <a:rPr lang="es-CO" sz="2800" dirty="0" smtClean="0">
                <a:solidFill>
                  <a:srgbClr val="FF0000"/>
                </a:solidFill>
              </a:rPr>
              <a:t>Deu.6:18</a:t>
            </a:r>
            <a:r>
              <a:rPr lang="es-CO" sz="2800" dirty="0">
                <a:solidFill>
                  <a:srgbClr val="FF0000"/>
                </a:solidFill>
              </a:rPr>
              <a:t>). </a:t>
            </a:r>
          </a:p>
        </p:txBody>
      </p:sp>
    </p:spTree>
    <p:extLst>
      <p:ext uri="{BB962C8B-B14F-4D97-AF65-F5344CB8AC3E}">
        <p14:creationId xmlns:p14="http://schemas.microsoft.com/office/powerpoint/2010/main" val="260702656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1000"/>
                                        <p:tgtEl>
                                          <p:spTgt spid="3">
                                            <p:txEl>
                                              <p:pRg st="6" end="6"/>
                                            </p:txEl>
                                          </p:spTgt>
                                        </p:tgtEl>
                                      </p:cBhvr>
                                    </p:animEffect>
                                    <p:anim calcmode="lin" valueType="num">
                                      <p:cBhvr>
                                        <p:cTn id="2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568952" cy="4608512"/>
          </a:xfrm>
          <a:solidFill>
            <a:schemeClr val="accent4">
              <a:lumMod val="20000"/>
              <a:lumOff val="80000"/>
            </a:schemeClr>
          </a:solidFill>
          <a:scene3d>
            <a:camera prst="orthographicFront"/>
            <a:lightRig rig="threePt" dir="t"/>
          </a:scene3d>
          <a:sp3d>
            <a:bevelT prst="relaxedInset"/>
          </a:sp3d>
        </p:spPr>
        <p:txBody>
          <a:bodyPr>
            <a:normAutofit fontScale="85000" lnSpcReduction="20000"/>
          </a:bodyPr>
          <a:lstStyle/>
          <a:p>
            <a:pPr algn="ctr"/>
            <a:r>
              <a:rPr lang="es-CO" dirty="0" smtClean="0"/>
              <a:t>      </a:t>
            </a:r>
            <a:r>
              <a:rPr lang="es-CO" sz="3200" dirty="0" smtClean="0"/>
              <a:t>Es el mismo llamado que Dios hace a su iglesia hoy día:</a:t>
            </a:r>
          </a:p>
          <a:p>
            <a:pPr algn="ctr"/>
            <a:r>
              <a:rPr lang="es-CO" sz="2400" b="0" dirty="0" smtClean="0"/>
              <a:t>Mas </a:t>
            </a:r>
            <a:r>
              <a:rPr lang="es-CO" sz="2400" b="0" dirty="0"/>
              <a:t>esto les mandé, diciendo: «Escuchad mi voz, y seré a vosotros por Dios, y vosotros me seréis por pueblo; y andad en todo camino que os mande, para que os vaya bien</a:t>
            </a:r>
            <a:r>
              <a:rPr lang="es-CO" sz="2400" b="0" dirty="0" smtClean="0"/>
              <a:t>».</a:t>
            </a:r>
          </a:p>
          <a:p>
            <a:pPr algn="ctr"/>
            <a:endParaRPr lang="es-CO" sz="2400" b="0" dirty="0" smtClean="0"/>
          </a:p>
          <a:p>
            <a:pPr algn="ctr"/>
            <a:r>
              <a:rPr lang="es-CO" sz="2400" dirty="0" smtClean="0">
                <a:solidFill>
                  <a:srgbClr val="FF0000"/>
                </a:solidFill>
              </a:rPr>
              <a:t>Heb.8:10</a:t>
            </a:r>
          </a:p>
          <a:p>
            <a:pPr algn="ctr"/>
            <a:r>
              <a:rPr lang="es-CO" sz="2400" b="0" dirty="0"/>
              <a:t>Por lo cual, este es el pacto que haré con la casa de Israel </a:t>
            </a:r>
          </a:p>
          <a:p>
            <a:pPr algn="ctr"/>
            <a:r>
              <a:rPr lang="es-CO" sz="2400" b="0" dirty="0"/>
              <a:t> Después de aquellos días, dice el Señor: </a:t>
            </a:r>
          </a:p>
          <a:p>
            <a:pPr algn="ctr"/>
            <a:r>
              <a:rPr lang="es-CO" sz="2400" b="0" dirty="0"/>
              <a:t> Pondré mis leyes en la mente de ellos, </a:t>
            </a:r>
          </a:p>
          <a:p>
            <a:pPr algn="ctr"/>
            <a:r>
              <a:rPr lang="es-CO" sz="2400" b="0" dirty="0"/>
              <a:t> Y sobre su corazón las escribiré; </a:t>
            </a:r>
          </a:p>
          <a:p>
            <a:pPr algn="ctr"/>
            <a:r>
              <a:rPr lang="es-CO" sz="2400" b="0" dirty="0"/>
              <a:t> </a:t>
            </a:r>
            <a:r>
              <a:rPr lang="es-CO" sz="2400" u="sng" dirty="0"/>
              <a:t>Y seré a ellos por Dios, </a:t>
            </a:r>
          </a:p>
          <a:p>
            <a:pPr algn="ctr"/>
            <a:r>
              <a:rPr lang="es-CO" sz="2400" u="sng" dirty="0"/>
              <a:t> Y ellos me serán a mí por pueblo</a:t>
            </a:r>
            <a:r>
              <a:rPr lang="es-CO" sz="2400" b="0" dirty="0"/>
              <a:t>; </a:t>
            </a:r>
            <a:endParaRPr lang="es-CO" sz="2400" b="0" dirty="0" smtClean="0"/>
          </a:p>
          <a:p>
            <a:pPr algn="ctr"/>
            <a:r>
              <a:rPr lang="es-CO" sz="2400" b="0" dirty="0" smtClean="0"/>
              <a:t>Pero nosotros. A semejanza del pueblo de Israel, a pesar de que se nos repita, y repita, y repita, no queremos cambiar.</a:t>
            </a:r>
            <a:endParaRPr lang="es-CO" sz="2400" b="0" dirty="0"/>
          </a:p>
        </p:txBody>
      </p:sp>
    </p:spTree>
    <p:extLst>
      <p:ext uri="{BB962C8B-B14F-4D97-AF65-F5344CB8AC3E}">
        <p14:creationId xmlns:p14="http://schemas.microsoft.com/office/powerpoint/2010/main" val="154435353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 calcmode="lin" valueType="num">
                                      <p:cBhvr additive="base">
                                        <p:cTn id="1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5" end="5"/>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anim calcmode="lin" valueType="num">
                                      <p:cBhvr additive="base">
                                        <p:cTn id="2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7" end="7"/>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 calcmode="lin" valueType="num">
                                      <p:cBhvr additive="base">
                                        <p:cTn id="2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8" end="8"/>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 calcmode="lin" valueType="num">
                                      <p:cBhvr additive="base">
                                        <p:cTn id="3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9" end="9"/>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anim calcmode="lin" valueType="num">
                                      <p:cBhvr additive="base">
                                        <p:cTn id="35"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332656"/>
            <a:ext cx="7520940" cy="4347821"/>
          </a:xfrm>
          <a:solidFill>
            <a:schemeClr val="tx2">
              <a:lumMod val="20000"/>
              <a:lumOff val="80000"/>
            </a:schemeClr>
          </a:solidFill>
          <a:scene3d>
            <a:camera prst="orthographicFront"/>
            <a:lightRig rig="threePt" dir="t"/>
          </a:scene3d>
          <a:sp3d>
            <a:bevelT prst="relaxedInset"/>
          </a:sp3d>
        </p:spPr>
        <p:txBody>
          <a:bodyPr>
            <a:normAutofit fontScale="77500" lnSpcReduction="20000"/>
          </a:bodyPr>
          <a:lstStyle/>
          <a:p>
            <a:r>
              <a:rPr lang="es-CO" sz="3200" u="sng" dirty="0" smtClean="0"/>
              <a:t>Deuteronomio 4:40</a:t>
            </a:r>
            <a:r>
              <a:rPr lang="es-CO" dirty="0"/>
              <a:t>. </a:t>
            </a:r>
            <a:r>
              <a:rPr lang="es-CO" dirty="0" smtClean="0"/>
              <a:t> </a:t>
            </a:r>
            <a:r>
              <a:rPr lang="es-CO" sz="2800" b="0" dirty="0" smtClean="0"/>
              <a:t>Y </a:t>
            </a:r>
            <a:r>
              <a:rPr lang="es-CO" sz="2800" b="0" dirty="0"/>
              <a:t>guarda sus estatutos y sus mandamientos, los cuales yo te mando hoy, para que te vaya bien a ti y a tus hijos después de ti, y prolongues tus días sobre la tierra que Jehová tu Dios te da para siempre</a:t>
            </a:r>
            <a:r>
              <a:rPr lang="es-CO" sz="2800" b="0" dirty="0" smtClean="0"/>
              <a:t>.</a:t>
            </a:r>
          </a:p>
          <a:p>
            <a:endParaRPr lang="es-CO" sz="2800" b="0" dirty="0" smtClean="0"/>
          </a:p>
          <a:p>
            <a:r>
              <a:rPr lang="es-CO" sz="2800" b="0" dirty="0"/>
              <a:t> </a:t>
            </a:r>
            <a:r>
              <a:rPr lang="es-CO" sz="2800" b="0" dirty="0" smtClean="0"/>
              <a:t>    </a:t>
            </a:r>
            <a:r>
              <a:rPr lang="es-CO" sz="2800" b="0" dirty="0" smtClean="0">
                <a:solidFill>
                  <a:srgbClr val="FF0000"/>
                </a:solidFill>
              </a:rPr>
              <a:t>Originalmente, el plan de Dios era que el hombre viviera para siempre. Pero </a:t>
            </a:r>
            <a:r>
              <a:rPr lang="es-CO" sz="2800" b="0" dirty="0">
                <a:solidFill>
                  <a:srgbClr val="FF0000"/>
                </a:solidFill>
              </a:rPr>
              <a:t>p</a:t>
            </a:r>
            <a:r>
              <a:rPr lang="es-CO" sz="2800" b="0" dirty="0" smtClean="0">
                <a:solidFill>
                  <a:srgbClr val="FF0000"/>
                </a:solidFill>
              </a:rPr>
              <a:t>or causa de la desobediencia, apareció la muerte, y la vida del hombre fue acortada sustancialmente.</a:t>
            </a:r>
          </a:p>
          <a:p>
            <a:r>
              <a:rPr lang="es-CO" sz="2800" b="0" dirty="0" smtClean="0"/>
              <a:t>     Más ahora, si obedecemos sus estatutos y mandamientos, según Dios, podremos «prolongar nuestros  días, para siempre». </a:t>
            </a:r>
            <a:endParaRPr lang="es-CO" sz="2800" b="0" dirty="0"/>
          </a:p>
          <a:p>
            <a:r>
              <a:rPr lang="es-CO" sz="2800" b="0" dirty="0"/>
              <a:t>    </a:t>
            </a:r>
            <a:r>
              <a:rPr lang="es-CO" sz="2800" b="0" dirty="0" smtClean="0">
                <a:solidFill>
                  <a:srgbClr val="FF0000"/>
                </a:solidFill>
              </a:rPr>
              <a:t>(Ver Deu.5:16</a:t>
            </a:r>
            <a:r>
              <a:rPr lang="es-CO" sz="2800" b="0" dirty="0">
                <a:solidFill>
                  <a:srgbClr val="FF0000"/>
                </a:solidFill>
              </a:rPr>
              <a:t>; </a:t>
            </a:r>
            <a:r>
              <a:rPr lang="es-CO" sz="2800" b="0" dirty="0" smtClean="0">
                <a:solidFill>
                  <a:srgbClr val="FF0000"/>
                </a:solidFill>
              </a:rPr>
              <a:t>Deu.6:2</a:t>
            </a:r>
            <a:r>
              <a:rPr lang="es-CO" sz="2800" b="0" dirty="0">
                <a:solidFill>
                  <a:srgbClr val="FF0000"/>
                </a:solidFill>
              </a:rPr>
              <a:t>; </a:t>
            </a:r>
            <a:r>
              <a:rPr lang="es-CO" sz="2800" b="0" dirty="0" smtClean="0">
                <a:solidFill>
                  <a:srgbClr val="FF0000"/>
                </a:solidFill>
              </a:rPr>
              <a:t>Deu.11:9)</a:t>
            </a:r>
            <a:r>
              <a:rPr lang="es-CO" sz="2800" b="0" dirty="0" smtClean="0"/>
              <a:t>. </a:t>
            </a:r>
            <a:endParaRPr lang="es-CO" sz="2800" b="0" dirty="0"/>
          </a:p>
        </p:txBody>
      </p:sp>
    </p:spTree>
    <p:extLst>
      <p:ext uri="{BB962C8B-B14F-4D97-AF65-F5344CB8AC3E}">
        <p14:creationId xmlns:p14="http://schemas.microsoft.com/office/powerpoint/2010/main" val="1928268168"/>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04664"/>
            <a:ext cx="7520940" cy="4464496"/>
          </a:xfrm>
          <a:solidFill>
            <a:schemeClr val="accent4">
              <a:lumMod val="40000"/>
              <a:lumOff val="60000"/>
            </a:schemeClr>
          </a:solidFill>
          <a:scene3d>
            <a:camera prst="orthographicFront"/>
            <a:lightRig rig="threePt" dir="t"/>
          </a:scene3d>
          <a:sp3d>
            <a:bevelT/>
          </a:sp3d>
        </p:spPr>
        <p:txBody>
          <a:bodyPr>
            <a:normAutofit fontScale="62500" lnSpcReduction="20000"/>
          </a:bodyPr>
          <a:lstStyle/>
          <a:p>
            <a:r>
              <a:rPr lang="es-CO" sz="3200" u="sng" dirty="0" smtClean="0"/>
              <a:t>Proverbios 21:23</a:t>
            </a:r>
            <a:r>
              <a:rPr lang="es-CO" sz="3200" dirty="0"/>
              <a:t>. </a:t>
            </a:r>
            <a:endParaRPr lang="es-CO" sz="3200" dirty="0" smtClean="0"/>
          </a:p>
          <a:p>
            <a:r>
              <a:rPr lang="es-CO" sz="2800" b="0" dirty="0" smtClean="0"/>
              <a:t>    El </a:t>
            </a:r>
            <a:r>
              <a:rPr lang="es-CO" sz="2800" b="0" dirty="0"/>
              <a:t>que guarda su boca y su lengua, </a:t>
            </a:r>
            <a:r>
              <a:rPr lang="es-CO" sz="2800" b="0" dirty="0" smtClean="0"/>
              <a:t>Su </a:t>
            </a:r>
            <a:r>
              <a:rPr lang="es-CO" sz="2800" b="0" dirty="0"/>
              <a:t>alma guarda de angustias</a:t>
            </a:r>
            <a:r>
              <a:rPr lang="es-CO" sz="2800" b="0" dirty="0" smtClean="0"/>
              <a:t>.</a:t>
            </a:r>
            <a:r>
              <a:rPr lang="it-IT" sz="2800" b="0" dirty="0" smtClean="0"/>
              <a:t> </a:t>
            </a:r>
            <a:endParaRPr lang="it-IT" sz="2800" b="0" dirty="0"/>
          </a:p>
          <a:p>
            <a:r>
              <a:rPr lang="it-IT" sz="2800" dirty="0"/>
              <a:t>    </a:t>
            </a:r>
            <a:r>
              <a:rPr lang="it-IT" sz="2800" dirty="0" smtClean="0">
                <a:solidFill>
                  <a:srgbClr val="FF0000"/>
                </a:solidFill>
              </a:rPr>
              <a:t>Pro.13:3</a:t>
            </a:r>
            <a:r>
              <a:rPr lang="it-IT" sz="2800" dirty="0"/>
              <a:t>; </a:t>
            </a:r>
            <a:r>
              <a:rPr lang="it-IT" sz="2800" b="0" dirty="0" smtClean="0"/>
              <a:t>dice: </a:t>
            </a:r>
            <a:r>
              <a:rPr lang="es-CO" sz="2800" b="0" dirty="0" smtClean="0"/>
              <a:t>El </a:t>
            </a:r>
            <a:r>
              <a:rPr lang="es-CO" sz="2800" b="0" dirty="0"/>
              <a:t>que guarda su boca guarda su alma</a:t>
            </a:r>
            <a:r>
              <a:rPr lang="es-CO" sz="2800" b="0" dirty="0" smtClean="0"/>
              <a:t>; </a:t>
            </a:r>
            <a:r>
              <a:rPr lang="es-CO" sz="2800" b="0" dirty="0"/>
              <a:t>Mas el que mucho abre sus labios tendrá calamidad</a:t>
            </a:r>
            <a:r>
              <a:rPr lang="es-CO" sz="2800" b="0" dirty="0" smtClean="0"/>
              <a:t>.</a:t>
            </a:r>
          </a:p>
          <a:p>
            <a:endParaRPr lang="es-CO" sz="2800" b="0" dirty="0" smtClean="0"/>
          </a:p>
          <a:p>
            <a:r>
              <a:rPr lang="es-CO" sz="2800" b="0" dirty="0" smtClean="0"/>
              <a:t>Guarda </a:t>
            </a:r>
            <a:r>
              <a:rPr lang="es-CO" sz="2800" b="0" dirty="0"/>
              <a:t>su alma. </a:t>
            </a:r>
            <a:r>
              <a:rPr lang="es-CO" sz="2800" b="0" dirty="0" smtClean="0"/>
              <a:t>Quiere decir, </a:t>
            </a:r>
            <a:r>
              <a:rPr lang="es-CO" sz="2800" b="0" dirty="0"/>
              <a:t>“su vida</a:t>
            </a:r>
            <a:r>
              <a:rPr lang="es-CO" sz="2800" b="0" dirty="0" smtClean="0"/>
              <a:t>”. </a:t>
            </a:r>
            <a:r>
              <a:rPr lang="es-CO" sz="2800" b="0" dirty="0"/>
              <a:t>Salomón repite muchas veces la importancia de vigilar los labios </a:t>
            </a:r>
            <a:r>
              <a:rPr lang="es-CO" sz="2800" dirty="0" smtClean="0">
                <a:solidFill>
                  <a:srgbClr val="FF0000"/>
                </a:solidFill>
              </a:rPr>
              <a:t>(Ver Pro.12:13</a:t>
            </a:r>
            <a:r>
              <a:rPr lang="es-CO" sz="2800" dirty="0">
                <a:solidFill>
                  <a:srgbClr val="FF0000"/>
                </a:solidFill>
              </a:rPr>
              <a:t>, </a:t>
            </a:r>
            <a:r>
              <a:rPr lang="es-CO" sz="2800" dirty="0" smtClean="0">
                <a:solidFill>
                  <a:srgbClr val="FF0000"/>
                </a:solidFill>
              </a:rPr>
              <a:t>14</a:t>
            </a:r>
            <a:r>
              <a:rPr lang="es-CO" sz="2800" dirty="0">
                <a:solidFill>
                  <a:srgbClr val="FF0000"/>
                </a:solidFill>
              </a:rPr>
              <a:t>, </a:t>
            </a:r>
            <a:r>
              <a:rPr lang="es-CO" sz="2800" dirty="0" smtClean="0">
                <a:solidFill>
                  <a:srgbClr val="FF0000"/>
                </a:solidFill>
              </a:rPr>
              <a:t>22</a:t>
            </a:r>
            <a:r>
              <a:rPr lang="es-CO" sz="2800" dirty="0">
                <a:solidFill>
                  <a:srgbClr val="FF0000"/>
                </a:solidFill>
              </a:rPr>
              <a:t>, </a:t>
            </a:r>
            <a:r>
              <a:rPr lang="es-CO" sz="2800" dirty="0" smtClean="0">
                <a:solidFill>
                  <a:srgbClr val="FF0000"/>
                </a:solidFill>
              </a:rPr>
              <a:t>23</a:t>
            </a:r>
            <a:r>
              <a:rPr lang="es-CO" sz="2800" dirty="0">
                <a:solidFill>
                  <a:srgbClr val="FF0000"/>
                </a:solidFill>
              </a:rPr>
              <a:t>; etc.). </a:t>
            </a:r>
            <a:endParaRPr lang="es-CO" sz="2800" dirty="0" smtClean="0">
              <a:solidFill>
                <a:srgbClr val="FF0000"/>
              </a:solidFill>
            </a:endParaRPr>
          </a:p>
          <a:p>
            <a:r>
              <a:rPr lang="es-CO" sz="2800" b="0" dirty="0" smtClean="0"/>
              <a:t>Aunque </a:t>
            </a:r>
            <a:r>
              <a:rPr lang="es-CO" sz="2800" b="0" dirty="0"/>
              <a:t>a través de la historia humana este consejo se ha presentado en repetidas ocasiones y se ha demostrado claramente su validez, sólo unos pocos lo han seguido.  Se evitarían muchas desgracias si se hiciera caso de esta sabia amonestación, pero parece que la gente debe aprender lo que es correcto por medio de amarga experiencia.  Desafortunadamente muchos nunca aprenderán en ninguna forma. </a:t>
            </a:r>
            <a:endParaRPr lang="it-IT" sz="2800" b="0" dirty="0" smtClean="0"/>
          </a:p>
          <a:p>
            <a:r>
              <a:rPr lang="it-IT" sz="2800" dirty="0" smtClean="0">
                <a:solidFill>
                  <a:srgbClr val="FF0000"/>
                </a:solidFill>
              </a:rPr>
              <a:t>Pro.18:21</a:t>
            </a:r>
            <a:r>
              <a:rPr lang="it-IT" sz="2800" b="0" dirty="0"/>
              <a:t>. </a:t>
            </a:r>
            <a:r>
              <a:rPr lang="es-CO" sz="2800" dirty="0"/>
              <a:t>La muerte y la vida están en poder de la lengua, </a:t>
            </a:r>
          </a:p>
          <a:p>
            <a:r>
              <a:rPr lang="es-CO" sz="2800" dirty="0"/>
              <a:t> Y el que la ama comerá de sus </a:t>
            </a:r>
            <a:r>
              <a:rPr lang="es-CO" sz="2800" dirty="0" smtClean="0"/>
              <a:t>frutos.</a:t>
            </a:r>
            <a:endParaRPr lang="es-CO" sz="2800" dirty="0"/>
          </a:p>
        </p:txBody>
      </p:sp>
    </p:spTree>
    <p:extLst>
      <p:ext uri="{BB962C8B-B14F-4D97-AF65-F5344CB8AC3E}">
        <p14:creationId xmlns:p14="http://schemas.microsoft.com/office/powerpoint/2010/main" val="4106910132"/>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1000"/>
                                        <p:tgtEl>
                                          <p:spTgt spid="3">
                                            <p:txEl>
                                              <p:pRg st="4" end="4"/>
                                            </p:txEl>
                                          </p:spTgt>
                                        </p:tgtEl>
                                      </p:cBhvr>
                                    </p:animEffect>
                                    <p:anim calcmode="lin" valueType="num">
                                      <p:cBhvr>
                                        <p:cTn id="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fade">
                                      <p:cBhvr>
                                        <p:cTn id="12" dur="1000"/>
                                        <p:tgtEl>
                                          <p:spTgt spid="3">
                                            <p:txEl>
                                              <p:pRg st="5" end="5"/>
                                            </p:txEl>
                                          </p:spTgt>
                                        </p:tgtEl>
                                      </p:cBhvr>
                                    </p:animEffect>
                                    <p:anim calcmode="lin" valueType="num">
                                      <p:cBhvr>
                                        <p:cTn id="1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1000"/>
                                        <p:tgtEl>
                                          <p:spTgt spid="3">
                                            <p:txEl>
                                              <p:pRg st="6" end="6"/>
                                            </p:txEl>
                                          </p:spTgt>
                                        </p:tgtEl>
                                      </p:cBhvr>
                                    </p:animEffect>
                                    <p:anim calcmode="lin" valueType="num">
                                      <p:cBhvr>
                                        <p:cTn id="1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1000"/>
                                        <p:tgtEl>
                                          <p:spTgt spid="3">
                                            <p:txEl>
                                              <p:pRg st="7" end="7"/>
                                            </p:txEl>
                                          </p:spTgt>
                                        </p:tgtEl>
                                      </p:cBhvr>
                                    </p:animEffect>
                                    <p:anim calcmode="lin" valueType="num">
                                      <p:cBhvr>
                                        <p:cTn id="2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76672"/>
            <a:ext cx="7520940" cy="4392488"/>
          </a:xfrm>
          <a:solidFill>
            <a:schemeClr val="accent5">
              <a:lumMod val="40000"/>
              <a:lumOff val="60000"/>
            </a:schemeClr>
          </a:solidFill>
          <a:effectLst>
            <a:glow rad="228600">
              <a:schemeClr val="accent6">
                <a:satMod val="175000"/>
                <a:alpha val="40000"/>
              </a:schemeClr>
            </a:glow>
          </a:effectLst>
          <a:scene3d>
            <a:camera prst="orthographicFront"/>
            <a:lightRig rig="threePt" dir="t"/>
          </a:scene3d>
          <a:sp3d>
            <a:bevelT prst="slope"/>
          </a:sp3d>
        </p:spPr>
        <p:txBody>
          <a:bodyPr>
            <a:normAutofit fontScale="70000" lnSpcReduction="20000"/>
          </a:bodyPr>
          <a:lstStyle/>
          <a:p>
            <a:r>
              <a:rPr lang="es-CO" sz="3200" u="sng" dirty="0" smtClean="0"/>
              <a:t>1 Pedro 3:10</a:t>
            </a:r>
            <a:r>
              <a:rPr lang="es-CO" sz="3200" u="sng" dirty="0"/>
              <a:t>. </a:t>
            </a:r>
            <a:r>
              <a:rPr lang="es-CO" sz="2800" b="0" dirty="0"/>
              <a:t>Porque: </a:t>
            </a:r>
            <a:r>
              <a:rPr lang="es-CO" sz="2800" b="0" dirty="0" smtClean="0"/>
              <a:t>El </a:t>
            </a:r>
            <a:r>
              <a:rPr lang="es-CO" sz="2800" b="0" dirty="0"/>
              <a:t>que quiere amar la </a:t>
            </a:r>
            <a:r>
              <a:rPr lang="es-CO" sz="2800" b="0" dirty="0" smtClean="0"/>
              <a:t>vida </a:t>
            </a:r>
            <a:r>
              <a:rPr lang="es-CO" sz="2800" b="0" dirty="0"/>
              <a:t>Y ver días buenos, </a:t>
            </a:r>
            <a:r>
              <a:rPr lang="es-CO" sz="2800" b="0" dirty="0" smtClean="0"/>
              <a:t>Refrene </a:t>
            </a:r>
            <a:r>
              <a:rPr lang="es-CO" sz="2800" b="0" dirty="0"/>
              <a:t>su lengua de mal, </a:t>
            </a:r>
            <a:r>
              <a:rPr lang="es-CO" sz="2800" b="0" dirty="0" smtClean="0"/>
              <a:t>Y </a:t>
            </a:r>
            <a:r>
              <a:rPr lang="es-CO" sz="2800" b="0" dirty="0"/>
              <a:t>sus labios no hablen engaño; </a:t>
            </a:r>
            <a:endParaRPr lang="es-CO" sz="2800" b="0" dirty="0" smtClean="0"/>
          </a:p>
          <a:p>
            <a:endParaRPr lang="es-CO" sz="2800" b="0" dirty="0" smtClean="0"/>
          </a:p>
          <a:p>
            <a:r>
              <a:rPr lang="es-CO" sz="2800" b="0" dirty="0" smtClean="0"/>
              <a:t>     «</a:t>
            </a:r>
            <a:r>
              <a:rPr lang="es-CO" sz="2800" dirty="0" smtClean="0"/>
              <a:t>El </a:t>
            </a:r>
            <a:r>
              <a:rPr lang="es-CO" sz="2800" dirty="0"/>
              <a:t>que </a:t>
            </a:r>
            <a:r>
              <a:rPr lang="es-CO" sz="2800" dirty="0" smtClean="0"/>
              <a:t>quiere</a:t>
            </a:r>
            <a:r>
              <a:rPr lang="es-CO" sz="2800" b="0" dirty="0" smtClean="0"/>
              <a:t>», </a:t>
            </a:r>
            <a:r>
              <a:rPr lang="es-CO" sz="2800" b="0" dirty="0"/>
              <a:t>d</a:t>
            </a:r>
            <a:r>
              <a:rPr lang="es-CO" sz="2800" b="0" dirty="0" smtClean="0"/>
              <a:t>ice Pedro: Este </a:t>
            </a:r>
            <a:r>
              <a:rPr lang="es-CO" sz="2800" b="0" dirty="0"/>
              <a:t>es el espíritu que mueve el magnánimo corazón de </a:t>
            </a:r>
            <a:r>
              <a:rPr lang="es-CO" sz="2800" b="0" dirty="0" smtClean="0"/>
              <a:t>Dios, y </a:t>
            </a:r>
            <a:r>
              <a:rPr lang="es-CO" sz="2800" b="0" dirty="0"/>
              <a:t>que caracterizará al pueblo de </a:t>
            </a:r>
            <a:r>
              <a:rPr lang="es-CO" sz="2800" b="0" dirty="0" smtClean="0"/>
              <a:t>Dios. </a:t>
            </a:r>
          </a:p>
          <a:p>
            <a:r>
              <a:rPr lang="es-CO" sz="2800" b="0" dirty="0" smtClean="0"/>
              <a:t>     El </a:t>
            </a:r>
            <a:r>
              <a:rPr lang="es-CO" sz="2800" b="0" dirty="0"/>
              <a:t>apóstol cita aquí </a:t>
            </a:r>
            <a:r>
              <a:rPr lang="es-CO" sz="2800" dirty="0" smtClean="0">
                <a:solidFill>
                  <a:srgbClr val="FF0000"/>
                </a:solidFill>
              </a:rPr>
              <a:t>Sal. </a:t>
            </a:r>
            <a:r>
              <a:rPr lang="es-CO" sz="2800" dirty="0">
                <a:solidFill>
                  <a:srgbClr val="FF0000"/>
                </a:solidFill>
              </a:rPr>
              <a:t>34:12-16 </a:t>
            </a:r>
            <a:r>
              <a:rPr lang="es-CO" sz="2800" dirty="0" smtClean="0">
                <a:solidFill>
                  <a:srgbClr val="FF0000"/>
                </a:solidFill>
              </a:rPr>
              <a:t>, </a:t>
            </a:r>
            <a:r>
              <a:rPr lang="es-CO" sz="2800" b="0" dirty="0" smtClean="0"/>
              <a:t>que dice:  </a:t>
            </a:r>
            <a:r>
              <a:rPr lang="es-CO" sz="2800" b="0" dirty="0"/>
              <a:t>¿Quién es el hombre que desea vida, </a:t>
            </a:r>
            <a:r>
              <a:rPr lang="es-CO" sz="2800" b="0" dirty="0" smtClean="0"/>
              <a:t>Que </a:t>
            </a:r>
            <a:r>
              <a:rPr lang="es-CO" sz="2800" b="0" dirty="0"/>
              <a:t>desea muchos días para ver el bien? </a:t>
            </a:r>
            <a:r>
              <a:rPr lang="es-CO" sz="2800" b="0" dirty="0" smtClean="0"/>
              <a:t>13 </a:t>
            </a:r>
            <a:r>
              <a:rPr lang="es-CO" sz="2800" b="0" dirty="0"/>
              <a:t>Guarda tu lengua del mal, </a:t>
            </a:r>
            <a:r>
              <a:rPr lang="es-CO" sz="2800" b="0" dirty="0" smtClean="0"/>
              <a:t>Y </a:t>
            </a:r>
            <a:r>
              <a:rPr lang="es-CO" sz="2800" b="0" dirty="0"/>
              <a:t>tus labios de hablar engaño. </a:t>
            </a:r>
            <a:r>
              <a:rPr lang="es-CO" sz="2800" b="0" dirty="0" smtClean="0"/>
              <a:t>14 </a:t>
            </a:r>
            <a:r>
              <a:rPr lang="es-CO" sz="2800" b="0" dirty="0"/>
              <a:t>Apártate del mal, y haz el bien; </a:t>
            </a:r>
            <a:r>
              <a:rPr lang="es-CO" sz="2800" b="0" dirty="0" smtClean="0"/>
              <a:t>Busca </a:t>
            </a:r>
            <a:r>
              <a:rPr lang="es-CO" sz="2800" b="0" dirty="0"/>
              <a:t>la paz, y </a:t>
            </a:r>
            <a:r>
              <a:rPr lang="es-CO" sz="2800" b="0" dirty="0" smtClean="0"/>
              <a:t>síguela. </a:t>
            </a:r>
          </a:p>
          <a:p>
            <a:r>
              <a:rPr lang="es-CO" sz="2800" b="0" dirty="0" smtClean="0"/>
              <a:t>     15 </a:t>
            </a:r>
            <a:r>
              <a:rPr lang="es-CO" sz="2800" dirty="0">
                <a:solidFill>
                  <a:srgbClr val="FF0000"/>
                </a:solidFill>
              </a:rPr>
              <a:t>Los ojos de Jehová están sobre los justos, </a:t>
            </a:r>
            <a:r>
              <a:rPr lang="es-CO" sz="2800" dirty="0" smtClean="0">
                <a:solidFill>
                  <a:srgbClr val="FF0000"/>
                </a:solidFill>
              </a:rPr>
              <a:t>Y </a:t>
            </a:r>
            <a:r>
              <a:rPr lang="es-CO" sz="2800" dirty="0">
                <a:solidFill>
                  <a:srgbClr val="FF0000"/>
                </a:solidFill>
              </a:rPr>
              <a:t>atentos sus oídos al clamor de </a:t>
            </a:r>
            <a:r>
              <a:rPr lang="es-CO" sz="2800" dirty="0" smtClean="0">
                <a:solidFill>
                  <a:srgbClr val="FF0000"/>
                </a:solidFill>
              </a:rPr>
              <a:t>ellos</a:t>
            </a:r>
            <a:r>
              <a:rPr lang="es-CO" sz="2800" b="0" dirty="0" smtClean="0"/>
              <a:t>. 16 </a:t>
            </a:r>
            <a:r>
              <a:rPr lang="es-CO" sz="2800" b="0" dirty="0"/>
              <a:t>La ira de Jehová contra los que hacen </a:t>
            </a:r>
            <a:r>
              <a:rPr lang="es-CO" sz="2800" b="0" dirty="0" smtClean="0"/>
              <a:t>mal, Para </a:t>
            </a:r>
            <a:r>
              <a:rPr lang="es-CO" sz="2800" b="0" dirty="0"/>
              <a:t>cortar de la tierra la memoria de ellos. </a:t>
            </a:r>
          </a:p>
        </p:txBody>
      </p:sp>
    </p:spTree>
    <p:extLst>
      <p:ext uri="{BB962C8B-B14F-4D97-AF65-F5344CB8AC3E}">
        <p14:creationId xmlns:p14="http://schemas.microsoft.com/office/powerpoint/2010/main" val="94948242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568952" cy="4536504"/>
          </a:xfrm>
          <a:solidFill>
            <a:schemeClr val="accent5">
              <a:lumMod val="40000"/>
              <a:lumOff val="60000"/>
            </a:schemeClr>
          </a:solidFill>
          <a:scene3d>
            <a:camera prst="orthographicFront"/>
            <a:lightRig rig="threePt" dir="t"/>
          </a:scene3d>
          <a:sp3d>
            <a:bevelT prst="relaxedInset"/>
          </a:sp3d>
        </p:spPr>
        <p:txBody>
          <a:bodyPr>
            <a:normAutofit fontScale="55000" lnSpcReduction="20000"/>
          </a:bodyPr>
          <a:lstStyle/>
          <a:p>
            <a:pPr algn="ctr"/>
            <a:r>
              <a:rPr lang="es-CO" sz="2800" b="0" dirty="0" smtClean="0"/>
              <a:t>    </a:t>
            </a:r>
            <a:r>
              <a:rPr lang="es-CO" sz="4500" b="0" dirty="0" smtClean="0"/>
              <a:t>En </a:t>
            </a:r>
            <a:r>
              <a:rPr lang="es-CO" sz="4500" b="0" dirty="0"/>
              <a:t>medio de todos los problemas de la vida </a:t>
            </a:r>
            <a:r>
              <a:rPr lang="es-CO" sz="4500" b="0" dirty="0" smtClean="0"/>
              <a:t>el </a:t>
            </a:r>
            <a:r>
              <a:rPr lang="es-CO" sz="4500" b="0" dirty="0"/>
              <a:t>creyente sincero tendrá el propósito de vivir una vida plena y digna, que sea una bendición para otros. </a:t>
            </a:r>
            <a:endParaRPr lang="es-CO" sz="4500" b="0" dirty="0" smtClean="0"/>
          </a:p>
          <a:p>
            <a:pPr algn="ctr"/>
            <a:endParaRPr lang="es-CO" sz="4500" dirty="0" smtClean="0">
              <a:solidFill>
                <a:srgbClr val="FF0000"/>
              </a:solidFill>
            </a:endParaRPr>
          </a:p>
          <a:p>
            <a:pPr algn="ctr"/>
            <a:r>
              <a:rPr lang="es-CO" sz="4500" dirty="0" smtClean="0">
                <a:solidFill>
                  <a:srgbClr val="FF0000"/>
                </a:solidFill>
              </a:rPr>
              <a:t>1Pe</a:t>
            </a:r>
            <a:r>
              <a:rPr lang="es-CO" sz="4500" dirty="0">
                <a:solidFill>
                  <a:srgbClr val="FF0000"/>
                </a:solidFill>
              </a:rPr>
              <a:t>. 2:12-20</a:t>
            </a:r>
            <a:r>
              <a:rPr lang="es-CO" sz="4500" b="0" dirty="0"/>
              <a:t>. </a:t>
            </a:r>
            <a:r>
              <a:rPr lang="es-CO" sz="4500" b="0" dirty="0" smtClean="0"/>
              <a:t>dice: </a:t>
            </a:r>
          </a:p>
          <a:p>
            <a:pPr algn="ctr"/>
            <a:r>
              <a:rPr lang="es-CO" sz="4500" b="0" dirty="0" smtClean="0"/>
              <a:t>«Manteniendo buena vuestra manera de vivir entre los gentiles; para que en lo que murmuran de vosotros como de malhechores, glorifiquen a Dios en el día de la visitación, al considerar vuestras buenas obras. 13 Por causa del Señor someteos a toda institución humana, ya sea al rey, como a superior, 14 ya a los gobernadores, como por él enviados para castigo de los malhechores y alabanza de los que hacen bien». </a:t>
            </a:r>
            <a:endParaRPr lang="es-CO" sz="4500" b="0" dirty="0"/>
          </a:p>
        </p:txBody>
      </p:sp>
    </p:spTree>
    <p:extLst>
      <p:ext uri="{BB962C8B-B14F-4D97-AF65-F5344CB8AC3E}">
        <p14:creationId xmlns:p14="http://schemas.microsoft.com/office/powerpoint/2010/main" val="325856636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4752528"/>
          </a:xfrm>
          <a:solidFill>
            <a:schemeClr val="accent2">
              <a:lumMod val="40000"/>
              <a:lumOff val="60000"/>
            </a:schemeClr>
          </a:solidFill>
          <a:scene3d>
            <a:camera prst="orthographicFront"/>
            <a:lightRig rig="threePt" dir="t"/>
          </a:scene3d>
          <a:sp3d>
            <a:bevelT prst="relaxedInset"/>
          </a:sp3d>
        </p:spPr>
        <p:txBody>
          <a:bodyPr>
            <a:noAutofit/>
          </a:bodyPr>
          <a:lstStyle/>
          <a:p>
            <a:pPr algn="ctr"/>
            <a:r>
              <a:rPr lang="es-CO" sz="2400" b="0" dirty="0"/>
              <a:t>15 Porque esta es la voluntad de Dios: que haciendo bien, hagáis callar la ignorancia de los hombres insensatos; 16 como libres, pero no como los que tienen la libertad como pretexto para hacer lo malo, sino como siervos de Dios. 17 Honrad a todos. Amad a los hermanos. Temed a Dios. Honrad al rey. 18 Criados, estad sujetos con todo respeto a vuestros amos; no solamente a los buenos y afables, sino también a los difíciles de soportar. 19 Porque esto merece aprobación, si alguno a causa de la conciencia delante de Dios, sufre molestias padeciendo injustamente.20 Pues ¿qué gloria es, si pecando sois abofeteados, y lo soportáis? Mas si haciendo lo bueno sufrís, y lo soportáis, esto ciertamente es aprobado delante de Dios. </a:t>
            </a:r>
          </a:p>
        </p:txBody>
      </p:sp>
    </p:spTree>
    <p:extLst>
      <p:ext uri="{BB962C8B-B14F-4D97-AF65-F5344CB8AC3E}">
        <p14:creationId xmlns:p14="http://schemas.microsoft.com/office/powerpoint/2010/main" val="1546964709"/>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260648"/>
            <a:ext cx="7520940" cy="4419829"/>
          </a:xfrm>
          <a:solidFill>
            <a:schemeClr val="accent4">
              <a:lumMod val="60000"/>
              <a:lumOff val="40000"/>
            </a:schemeClr>
          </a:solidFill>
          <a:scene3d>
            <a:camera prst="orthographicFront"/>
            <a:lightRig rig="threePt" dir="t"/>
          </a:scene3d>
          <a:sp3d>
            <a:bevelT prst="relaxedInset"/>
          </a:sp3d>
        </p:spPr>
        <p:txBody>
          <a:bodyPr>
            <a:normAutofit fontScale="92500" lnSpcReduction="10000"/>
          </a:bodyPr>
          <a:lstStyle/>
          <a:p>
            <a:pPr algn="ctr"/>
            <a:r>
              <a:rPr lang="es-CO" dirty="0"/>
              <a:t> </a:t>
            </a:r>
            <a:r>
              <a:rPr lang="es-CO" dirty="0" smtClean="0"/>
              <a:t>     </a:t>
            </a:r>
            <a:r>
              <a:rPr lang="es-CO" sz="2800" b="0" dirty="0" smtClean="0"/>
              <a:t>¡</a:t>
            </a:r>
            <a:r>
              <a:rPr lang="es-CO" sz="2800" b="0" dirty="0"/>
              <a:t>Cuántas amistades, cuántas carreras promisorias han sido destruidas por una palabra imprudente, precipitada!  </a:t>
            </a:r>
            <a:endParaRPr lang="es-CO" sz="2800" b="0" dirty="0" smtClean="0"/>
          </a:p>
          <a:p>
            <a:pPr algn="ctr"/>
            <a:r>
              <a:rPr lang="es-CO" sz="2800" b="0" dirty="0" smtClean="0"/>
              <a:t>    Calvin </a:t>
            </a:r>
            <a:r>
              <a:rPr lang="es-CO" sz="2800" b="0" dirty="0"/>
              <a:t>Coolidge, ex presidente de los Estados Unidos, observó una vez: “</a:t>
            </a:r>
            <a:r>
              <a:rPr lang="es-CO" sz="2800" dirty="0"/>
              <a:t>Nunca he sido perjudicado por algo que no dije</a:t>
            </a:r>
            <a:r>
              <a:rPr lang="es-CO" sz="2800" b="0" dirty="0"/>
              <a:t>”.  El que tiene dificultad para refrenar su lengua, podría hacer suya la oración de </a:t>
            </a:r>
            <a:r>
              <a:rPr lang="es-CO" sz="2800" dirty="0" smtClean="0">
                <a:solidFill>
                  <a:srgbClr val="FF0000"/>
                </a:solidFill>
              </a:rPr>
              <a:t>Sal. 141:3</a:t>
            </a:r>
            <a:r>
              <a:rPr lang="es-CO" sz="2800" b="0" dirty="0"/>
              <a:t>. </a:t>
            </a:r>
            <a:endParaRPr lang="es-CO" sz="2800" b="0" dirty="0" smtClean="0"/>
          </a:p>
          <a:p>
            <a:pPr algn="ctr"/>
            <a:r>
              <a:rPr lang="es-CO" sz="2800" b="0" dirty="0" smtClean="0"/>
              <a:t> </a:t>
            </a:r>
          </a:p>
          <a:p>
            <a:pPr algn="ctr"/>
            <a:r>
              <a:rPr lang="es-CO" sz="2800" dirty="0" smtClean="0">
                <a:solidFill>
                  <a:srgbClr val="FF0000"/>
                </a:solidFill>
              </a:rPr>
              <a:t>(Ver Pro.15:1, 28</a:t>
            </a:r>
            <a:r>
              <a:rPr lang="es-CO" sz="2800" dirty="0">
                <a:solidFill>
                  <a:srgbClr val="FF0000"/>
                </a:solidFill>
              </a:rPr>
              <a:t>; </a:t>
            </a:r>
            <a:r>
              <a:rPr lang="es-CO" sz="2800" dirty="0" smtClean="0">
                <a:solidFill>
                  <a:srgbClr val="FF0000"/>
                </a:solidFill>
              </a:rPr>
              <a:t>Pro.17:27-28</a:t>
            </a:r>
            <a:r>
              <a:rPr lang="es-CO" sz="2800" dirty="0">
                <a:solidFill>
                  <a:srgbClr val="FF0000"/>
                </a:solidFill>
              </a:rPr>
              <a:t>; </a:t>
            </a:r>
            <a:r>
              <a:rPr lang="es-CO" sz="2800" dirty="0" smtClean="0">
                <a:solidFill>
                  <a:srgbClr val="FF0000"/>
                </a:solidFill>
              </a:rPr>
              <a:t>Pro.18:21</a:t>
            </a:r>
            <a:r>
              <a:rPr lang="es-CO" sz="2800" dirty="0">
                <a:solidFill>
                  <a:srgbClr val="FF0000"/>
                </a:solidFill>
              </a:rPr>
              <a:t>; </a:t>
            </a:r>
            <a:r>
              <a:rPr lang="es-CO" sz="2800" dirty="0" smtClean="0">
                <a:solidFill>
                  <a:srgbClr val="FF0000"/>
                </a:solidFill>
              </a:rPr>
              <a:t>Pro.29:11). </a:t>
            </a:r>
            <a:endParaRPr lang="es-CO" sz="2800" dirty="0">
              <a:solidFill>
                <a:srgbClr val="FF0000"/>
              </a:solidFill>
            </a:endParaRPr>
          </a:p>
        </p:txBody>
      </p:sp>
    </p:spTree>
    <p:extLst>
      <p:ext uri="{BB962C8B-B14F-4D97-AF65-F5344CB8AC3E}">
        <p14:creationId xmlns:p14="http://schemas.microsoft.com/office/powerpoint/2010/main" val="378937729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arn(inVertical)">
                                      <p:cBhvr>
                                        <p:cTn id="1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04664"/>
            <a:ext cx="7520940" cy="4275813"/>
          </a:xfrm>
          <a:solidFill>
            <a:schemeClr val="accent5">
              <a:lumMod val="20000"/>
              <a:lumOff val="80000"/>
            </a:schemeClr>
          </a:solidFill>
          <a:scene3d>
            <a:camera prst="orthographicFront"/>
            <a:lightRig rig="threePt" dir="t"/>
          </a:scene3d>
          <a:sp3d>
            <a:bevelT w="152400" h="50800" prst="softRound"/>
          </a:sp3d>
        </p:spPr>
        <p:txBody>
          <a:bodyPr>
            <a:normAutofit fontScale="92500" lnSpcReduction="20000"/>
          </a:bodyPr>
          <a:lstStyle/>
          <a:p>
            <a:r>
              <a:rPr lang="es-CO" sz="3000" u="sng" dirty="0" smtClean="0"/>
              <a:t>Efesios 4:29</a:t>
            </a:r>
            <a:r>
              <a:rPr lang="es-CO" sz="3000" dirty="0"/>
              <a:t>. </a:t>
            </a:r>
            <a:r>
              <a:rPr lang="es-CO" sz="3200" dirty="0" smtClean="0"/>
              <a:t>«</a:t>
            </a:r>
            <a:r>
              <a:rPr lang="es-CO" sz="2800" b="0" dirty="0" smtClean="0"/>
              <a:t>Ninguna </a:t>
            </a:r>
            <a:r>
              <a:rPr lang="es-CO" sz="2800" b="0" dirty="0"/>
              <a:t>palabra corrompida salga de vuestra boca, sino la que sea buena para la necesaria edificación, a fin de dar gracia a los </a:t>
            </a:r>
            <a:r>
              <a:rPr lang="es-CO" sz="2800" b="0" dirty="0" smtClean="0"/>
              <a:t>oyentes»</a:t>
            </a:r>
            <a:r>
              <a:rPr lang="es-CO" sz="3200" dirty="0" smtClean="0"/>
              <a:t>. </a:t>
            </a:r>
          </a:p>
          <a:p>
            <a:r>
              <a:rPr lang="es-CO" sz="2600" b="0" dirty="0"/>
              <a:t> </a:t>
            </a:r>
            <a:r>
              <a:rPr lang="es-CO" sz="2600" b="0" dirty="0" smtClean="0"/>
              <a:t>   Las </a:t>
            </a:r>
            <a:r>
              <a:rPr lang="es-CO" sz="2600" b="0" dirty="0"/>
              <a:t>palabras impuras demuestran que el corazón está corrompido, “porque de la abundancia del corazón habla la boca</a:t>
            </a:r>
            <a:r>
              <a:rPr lang="es-CO" sz="2600" b="0" dirty="0" smtClean="0"/>
              <a:t>”. Dijo Cristo en </a:t>
            </a:r>
            <a:r>
              <a:rPr lang="es-CO" sz="2600" dirty="0" smtClean="0">
                <a:solidFill>
                  <a:srgbClr val="FF0000"/>
                </a:solidFill>
              </a:rPr>
              <a:t>(Mat.12:34</a:t>
            </a:r>
            <a:r>
              <a:rPr lang="es-CO" sz="2600" dirty="0">
                <a:solidFill>
                  <a:srgbClr val="FF0000"/>
                </a:solidFill>
              </a:rPr>
              <a:t>). </a:t>
            </a:r>
            <a:endParaRPr lang="es-CO" sz="2600" dirty="0" smtClean="0">
              <a:solidFill>
                <a:srgbClr val="FF0000"/>
              </a:solidFill>
            </a:endParaRPr>
          </a:p>
          <a:p>
            <a:r>
              <a:rPr lang="es-CO" sz="2600" b="0" dirty="0" smtClean="0">
                <a:solidFill>
                  <a:srgbClr val="0070C0"/>
                </a:solidFill>
              </a:rPr>
              <a:t>Las </a:t>
            </a:r>
            <a:r>
              <a:rPr lang="es-CO" sz="2600" b="0" dirty="0">
                <a:solidFill>
                  <a:srgbClr val="0070C0"/>
                </a:solidFill>
              </a:rPr>
              <a:t>groserías, las bromas y los cantos obscenos y aun la conversación frívola e intrascendente, deben estar ausentes de la vida del cristiano. La verdad es que indican que no se ha producido el proceso de la regeneración. </a:t>
            </a:r>
          </a:p>
        </p:txBody>
      </p:sp>
    </p:spTree>
    <p:extLst>
      <p:ext uri="{BB962C8B-B14F-4D97-AF65-F5344CB8AC3E}">
        <p14:creationId xmlns:p14="http://schemas.microsoft.com/office/powerpoint/2010/main" val="550294828"/>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8280920" cy="4347821"/>
          </a:xfrm>
          <a:solidFill>
            <a:schemeClr val="accent4">
              <a:lumMod val="60000"/>
              <a:lumOff val="40000"/>
            </a:schemeClr>
          </a:solidFill>
          <a:scene3d>
            <a:camera prst="orthographicFront"/>
            <a:lightRig rig="threePt" dir="t"/>
          </a:scene3d>
          <a:sp3d>
            <a:bevelT prst="relaxedInset"/>
          </a:sp3d>
        </p:spPr>
        <p:txBody>
          <a:bodyPr>
            <a:normAutofit/>
          </a:bodyPr>
          <a:lstStyle/>
          <a:p>
            <a:pPr algn="ctr"/>
            <a:r>
              <a:rPr lang="es-CO" dirty="0"/>
              <a:t> </a:t>
            </a:r>
            <a:r>
              <a:rPr lang="es-CO" dirty="0" smtClean="0"/>
              <a:t>     </a:t>
            </a:r>
            <a:r>
              <a:rPr lang="es-CO" sz="2000" b="0" dirty="0" smtClean="0"/>
              <a:t>No </a:t>
            </a:r>
            <a:r>
              <a:rPr lang="es-CO" sz="2000" b="0" dirty="0"/>
              <a:t>basta que el cristiano se abstenga de un lenguaje impropio; sus palabras deben ser constructivas y útiles. Jesús amonestó contra el uso de palabras ociosas </a:t>
            </a:r>
            <a:r>
              <a:rPr lang="es-CO" sz="2000" dirty="0" smtClean="0">
                <a:solidFill>
                  <a:srgbClr val="FF0000"/>
                </a:solidFill>
              </a:rPr>
              <a:t>(Ver Mat.12:36</a:t>
            </a:r>
            <a:r>
              <a:rPr lang="es-CO" sz="2000" dirty="0">
                <a:solidFill>
                  <a:srgbClr val="FF0000"/>
                </a:solidFill>
              </a:rPr>
              <a:t>), </a:t>
            </a:r>
            <a:r>
              <a:rPr lang="es-CO" sz="2000" b="0" dirty="0"/>
              <a:t>o palabras sin un propósito bueno. </a:t>
            </a:r>
            <a:endParaRPr lang="es-CO" sz="2000" b="0" dirty="0" smtClean="0"/>
          </a:p>
          <a:p>
            <a:pPr algn="ctr"/>
            <a:r>
              <a:rPr lang="es-CO" sz="2000" b="0" dirty="0"/>
              <a:t> </a:t>
            </a:r>
            <a:r>
              <a:rPr lang="es-CO" sz="2000" b="0" dirty="0" smtClean="0"/>
              <a:t>     Además, El </a:t>
            </a:r>
            <a:r>
              <a:rPr lang="es-CO" sz="2000" b="0" dirty="0"/>
              <a:t>lenguaje del cristiano no siempre debe ser de carácter severo o serio, sino edificar en todo momento, ser constructivo, para que los hombres sean mejores de lo que eran antes de que oyeran sus palabras. </a:t>
            </a:r>
            <a:endParaRPr lang="es-CO" sz="2000" b="0" dirty="0" smtClean="0"/>
          </a:p>
          <a:p>
            <a:pPr algn="ctr"/>
            <a:r>
              <a:rPr lang="es-CO" sz="2000" b="0" dirty="0" smtClean="0"/>
              <a:t>      En </a:t>
            </a:r>
            <a:r>
              <a:rPr lang="es-CO" sz="2000" dirty="0" smtClean="0">
                <a:solidFill>
                  <a:srgbClr val="FF0000"/>
                </a:solidFill>
              </a:rPr>
              <a:t>Efesios </a:t>
            </a:r>
            <a:r>
              <a:rPr lang="es-CO" sz="2000" dirty="0" smtClean="0">
                <a:solidFill>
                  <a:srgbClr val="FF0000"/>
                </a:solidFill>
              </a:rPr>
              <a:t>4:28 </a:t>
            </a:r>
            <a:r>
              <a:rPr lang="es-CO" sz="2000" b="0" dirty="0" smtClean="0"/>
              <a:t>se </a:t>
            </a:r>
            <a:r>
              <a:rPr lang="es-CO" sz="2000" b="0" dirty="0"/>
              <a:t>enseña que la obra del cristiano debe ser para el beneficio de otros, y aquí se enseña que sus palabras deben ser benéficas para sus prójimos. El lenguaje áspero no es el único que corrompe, sino también las palabras que difunden egoísmo, malicia, crítica o son de doble sentido. </a:t>
            </a:r>
            <a:r>
              <a:rPr lang="es-CO" sz="2000" b="0" dirty="0" smtClean="0"/>
              <a:t>Lo </a:t>
            </a:r>
            <a:r>
              <a:rPr lang="es-CO" sz="2000" b="0" dirty="0"/>
              <a:t>que no edifica, destruye; por lo tanto, debe ser descartado. </a:t>
            </a:r>
          </a:p>
        </p:txBody>
      </p:sp>
    </p:spTree>
    <p:extLst>
      <p:ext uri="{BB962C8B-B14F-4D97-AF65-F5344CB8AC3E}">
        <p14:creationId xmlns:p14="http://schemas.microsoft.com/office/powerpoint/2010/main" val="347691216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04664"/>
            <a:ext cx="7853496" cy="4392488"/>
          </a:xfrm>
          <a:solidFill>
            <a:schemeClr val="accent4">
              <a:lumMod val="40000"/>
              <a:lumOff val="60000"/>
            </a:schemeClr>
          </a:solidFill>
          <a:scene3d>
            <a:camera prst="orthographicFront"/>
            <a:lightRig rig="threePt" dir="t"/>
          </a:scene3d>
          <a:sp3d>
            <a:bevelT prst="relaxedInset"/>
          </a:sp3d>
        </p:spPr>
        <p:txBody>
          <a:bodyPr>
            <a:normAutofit fontScale="77500" lnSpcReduction="20000"/>
          </a:bodyPr>
          <a:lstStyle/>
          <a:p>
            <a:r>
              <a:rPr lang="es-CO" sz="3200" u="sng" dirty="0" smtClean="0"/>
              <a:t>Proverbios 15:4</a:t>
            </a:r>
            <a:r>
              <a:rPr lang="es-CO" sz="3200" dirty="0"/>
              <a:t>. </a:t>
            </a:r>
            <a:r>
              <a:rPr lang="es-CO" sz="3200" dirty="0" smtClean="0"/>
              <a:t>«</a:t>
            </a:r>
            <a:r>
              <a:rPr lang="es-CO" sz="2800" b="0" dirty="0" smtClean="0"/>
              <a:t>La </a:t>
            </a:r>
            <a:r>
              <a:rPr lang="es-CO" sz="2800" b="0" dirty="0"/>
              <a:t>lengua apacible es árbol de vida; </a:t>
            </a:r>
            <a:r>
              <a:rPr lang="es-CO" sz="2800" b="0" dirty="0" smtClean="0"/>
              <a:t>Mas </a:t>
            </a:r>
            <a:r>
              <a:rPr lang="es-CO" sz="2800" b="0" dirty="0"/>
              <a:t>la perversidad de ella es quebrantamiento de </a:t>
            </a:r>
            <a:r>
              <a:rPr lang="es-CO" sz="2800" b="0" dirty="0" smtClean="0"/>
              <a:t>espíritu</a:t>
            </a:r>
          </a:p>
          <a:p>
            <a:endParaRPr lang="es-CO" sz="2800" b="0" dirty="0" smtClean="0"/>
          </a:p>
          <a:p>
            <a:r>
              <a:rPr lang="es-CO" sz="2800" b="0" dirty="0" smtClean="0"/>
              <a:t>     «La </a:t>
            </a:r>
            <a:r>
              <a:rPr lang="es-CO" sz="2800" b="0" dirty="0"/>
              <a:t>lengua </a:t>
            </a:r>
            <a:r>
              <a:rPr lang="es-CO" sz="2800" b="0" dirty="0" smtClean="0"/>
              <a:t>apacible», en Heb</a:t>
            </a:r>
            <a:r>
              <a:rPr lang="es-CO" sz="2800" b="0" dirty="0"/>
              <a:t>. </a:t>
            </a:r>
            <a:r>
              <a:rPr lang="es-CO" sz="2800" b="0" dirty="0" smtClean="0"/>
              <a:t>es </a:t>
            </a:r>
            <a:r>
              <a:rPr lang="es-CO" sz="2800" b="0" dirty="0"/>
              <a:t>“la lengua sanadora”.  La declaración opuesta</a:t>
            </a:r>
            <a:r>
              <a:rPr lang="es-CO" sz="2800" b="0" dirty="0" smtClean="0"/>
              <a:t>, es </a:t>
            </a:r>
            <a:r>
              <a:rPr lang="es-CO" sz="2800" b="0" dirty="0"/>
              <a:t>“quebrantamiento de espíritu”, indica la clase de curación que puede efectuar la lengua sana.  </a:t>
            </a:r>
            <a:endParaRPr lang="es-CO" sz="2800" b="0" dirty="0" smtClean="0"/>
          </a:p>
          <a:p>
            <a:r>
              <a:rPr lang="es-CO" sz="2800" b="0" dirty="0"/>
              <a:t> </a:t>
            </a:r>
          </a:p>
          <a:p>
            <a:r>
              <a:rPr lang="es-CO" sz="2800" b="0" dirty="0" smtClean="0"/>
              <a:t>Las </a:t>
            </a:r>
            <a:r>
              <a:rPr lang="es-CO" sz="2800" b="0" dirty="0"/>
              <a:t>heridas hechas por una lengua perversa se alojan en el corazón y en la </a:t>
            </a:r>
            <a:r>
              <a:rPr lang="es-CO" sz="2800" b="0" dirty="0" smtClean="0"/>
              <a:t>mente, (y hacen mucho daño). </a:t>
            </a:r>
            <a:r>
              <a:rPr lang="es-CO" sz="2800" b="0" dirty="0"/>
              <a:t>Con frecuencia las palabras mordaces causan resentimiento durante años, minan la energía física y mental y desbaratan la vida espiritual.  Como la lengua sanadora suaviza estas heridas y compensa las pérdidas, </a:t>
            </a:r>
            <a:r>
              <a:rPr lang="es-CO" sz="2800" b="0" dirty="0" smtClean="0"/>
              <a:t>aquí se </a:t>
            </a:r>
            <a:r>
              <a:rPr lang="es-CO" sz="2800" b="0" dirty="0"/>
              <a:t>la describe como un árbol de </a:t>
            </a:r>
            <a:r>
              <a:rPr lang="es-CO" sz="2800" b="0" dirty="0" smtClean="0"/>
              <a:t>vida. </a:t>
            </a:r>
            <a:r>
              <a:rPr lang="es-CO" sz="2800" b="0" dirty="0" smtClean="0">
                <a:solidFill>
                  <a:srgbClr val="FF0000"/>
                </a:solidFill>
              </a:rPr>
              <a:t>(Ver MC </a:t>
            </a:r>
            <a:r>
              <a:rPr lang="es-CO" sz="2800" b="0" dirty="0">
                <a:solidFill>
                  <a:srgbClr val="FF0000"/>
                </a:solidFill>
              </a:rPr>
              <a:t>392; 4T 256; OE 126). </a:t>
            </a:r>
          </a:p>
        </p:txBody>
      </p:sp>
    </p:spTree>
    <p:extLst>
      <p:ext uri="{BB962C8B-B14F-4D97-AF65-F5344CB8AC3E}">
        <p14:creationId xmlns:p14="http://schemas.microsoft.com/office/powerpoint/2010/main" val="157154115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0" dur="500"/>
                                        <p:tgtEl>
                                          <p:spTgt spid="3">
                                            <p:txEl>
                                              <p:pRg st="3" end="3"/>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332656"/>
            <a:ext cx="7520940" cy="4536504"/>
          </a:xfrm>
          <a:solidFill>
            <a:schemeClr val="accent6">
              <a:lumMod val="20000"/>
              <a:lumOff val="80000"/>
            </a:schemeClr>
          </a:solidFill>
          <a:scene3d>
            <a:camera prst="orthographicFront"/>
            <a:lightRig rig="threePt" dir="t"/>
          </a:scene3d>
          <a:sp3d>
            <a:bevelT w="165100" prst="coolSlant"/>
          </a:sp3d>
        </p:spPr>
        <p:txBody>
          <a:bodyPr>
            <a:normAutofit fontScale="92500" lnSpcReduction="10000"/>
          </a:bodyPr>
          <a:lstStyle/>
          <a:p>
            <a:r>
              <a:rPr lang="es-CO" sz="3200" u="sng" dirty="0" smtClean="0"/>
              <a:t>Proverbios 6:16,17</a:t>
            </a:r>
            <a:r>
              <a:rPr lang="es-CO" sz="3200" dirty="0"/>
              <a:t>. </a:t>
            </a:r>
            <a:r>
              <a:rPr lang="es-CO" sz="2800" b="0" dirty="0" smtClean="0"/>
              <a:t> Seis </a:t>
            </a:r>
            <a:r>
              <a:rPr lang="es-CO" sz="2800" b="0" dirty="0"/>
              <a:t>cosas aborrece Jehová, </a:t>
            </a:r>
            <a:r>
              <a:rPr lang="es-CO" sz="2800" b="0" dirty="0" smtClean="0"/>
              <a:t>Y </a:t>
            </a:r>
            <a:r>
              <a:rPr lang="es-CO" sz="2800" b="0" dirty="0"/>
              <a:t>aun siete abomina su alma: 17 Los ojos altivos, la lengua mentirosa, </a:t>
            </a:r>
            <a:r>
              <a:rPr lang="es-CO" sz="2800" b="0" dirty="0" smtClean="0"/>
              <a:t>Las </a:t>
            </a:r>
            <a:r>
              <a:rPr lang="es-CO" sz="2800" b="0" dirty="0"/>
              <a:t>manos derramadoras de sangre </a:t>
            </a:r>
            <a:r>
              <a:rPr lang="es-CO" sz="2800" b="0" dirty="0" smtClean="0"/>
              <a:t>inocente,</a:t>
            </a:r>
          </a:p>
          <a:p>
            <a:r>
              <a:rPr lang="es-CO" sz="3000" dirty="0" smtClean="0"/>
              <a:t>1). </a:t>
            </a:r>
            <a:r>
              <a:rPr lang="es-CO" sz="2800" b="0" dirty="0" smtClean="0">
                <a:solidFill>
                  <a:srgbClr val="FF0000"/>
                </a:solidFill>
              </a:rPr>
              <a:t>Los ojos altivos: </a:t>
            </a:r>
          </a:p>
          <a:p>
            <a:r>
              <a:rPr lang="es-CO" sz="2800" b="0" dirty="0"/>
              <a:t> </a:t>
            </a:r>
            <a:r>
              <a:rPr lang="es-CO" sz="2800" b="0" dirty="0" smtClean="0"/>
              <a:t>   La </a:t>
            </a:r>
            <a:r>
              <a:rPr lang="es-CO" sz="2800" b="0" dirty="0"/>
              <a:t>exaltación propia le impide a una persona confesar su pecado y humillarse delante de Dios.  Mientras persista esa exaltación, no puede haber salvación.  El altivo está excluido de las puertas de la vida tan ciertamente como si Dios lo </a:t>
            </a:r>
            <a:r>
              <a:rPr lang="es-CO" sz="2800" b="0" dirty="0" smtClean="0"/>
              <a:t>odiara. </a:t>
            </a:r>
            <a:r>
              <a:rPr lang="es-CO" sz="2800" dirty="0" smtClean="0">
                <a:solidFill>
                  <a:srgbClr val="FF0000"/>
                </a:solidFill>
              </a:rPr>
              <a:t>(Ver  Job. 21:22</a:t>
            </a:r>
            <a:r>
              <a:rPr lang="es-CO" sz="2800" dirty="0">
                <a:solidFill>
                  <a:srgbClr val="FF0000"/>
                </a:solidFill>
              </a:rPr>
              <a:t>; </a:t>
            </a:r>
            <a:r>
              <a:rPr lang="es-CO" sz="2800" dirty="0" smtClean="0">
                <a:solidFill>
                  <a:srgbClr val="FF0000"/>
                </a:solidFill>
              </a:rPr>
              <a:t>Sal.18:27</a:t>
            </a:r>
            <a:r>
              <a:rPr lang="es-CO" sz="2800" dirty="0">
                <a:solidFill>
                  <a:srgbClr val="FF0000"/>
                </a:solidFill>
              </a:rPr>
              <a:t>; PP 16). </a:t>
            </a:r>
            <a:endParaRPr lang="es-CO" sz="2800" dirty="0" smtClean="0">
              <a:solidFill>
                <a:srgbClr val="FF0000"/>
              </a:solidFill>
            </a:endParaRPr>
          </a:p>
        </p:txBody>
      </p:sp>
    </p:spTree>
    <p:extLst>
      <p:ext uri="{BB962C8B-B14F-4D97-AF65-F5344CB8AC3E}">
        <p14:creationId xmlns:p14="http://schemas.microsoft.com/office/powerpoint/2010/main" val="23708253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8352928" cy="4536504"/>
          </a:xfrm>
          <a:solidFill>
            <a:schemeClr val="accent6">
              <a:lumMod val="20000"/>
              <a:lumOff val="80000"/>
            </a:schemeClr>
          </a:solidFill>
          <a:scene3d>
            <a:camera prst="orthographicFront"/>
            <a:lightRig rig="threePt" dir="t"/>
          </a:scene3d>
          <a:sp3d>
            <a:bevelT prst="relaxedInset"/>
          </a:sp3d>
        </p:spPr>
        <p:txBody>
          <a:bodyPr>
            <a:noAutofit/>
          </a:bodyPr>
          <a:lstStyle/>
          <a:p>
            <a:r>
              <a:rPr lang="es-CO" sz="2400" dirty="0"/>
              <a:t>2).</a:t>
            </a:r>
            <a:r>
              <a:rPr lang="es-CO" sz="2000" dirty="0">
                <a:solidFill>
                  <a:srgbClr val="FF0000"/>
                </a:solidFill>
              </a:rPr>
              <a:t>La lengua mentirosa: </a:t>
            </a:r>
          </a:p>
          <a:p>
            <a:r>
              <a:rPr lang="es-CO" sz="2000" dirty="0"/>
              <a:t>    </a:t>
            </a:r>
            <a:r>
              <a:rPr lang="es-CO" sz="2000" b="0" dirty="0"/>
              <a:t>Nuestro Dios es un Dios de verdad.  Las mentiras no lo pueden dañar, porque conoce todas las cosas; pero pueden causar enorme perjuicio a sus hijos.  Las mentiras de Satanás engañaron a una multitud de ángeles y privaron al cielo de la tercera parte de sus habitantes.  Las mismas mentiras transformaron un mundo feliz en un lóbrego campo de batalla en el cual la mayoría de los seres humanos encuentran la derrota eterna </a:t>
            </a:r>
            <a:r>
              <a:rPr lang="es-CO" sz="2000" dirty="0" smtClean="0">
                <a:solidFill>
                  <a:srgbClr val="FF0000"/>
                </a:solidFill>
              </a:rPr>
              <a:t>(Ver Apoc. 12:4,7-9</a:t>
            </a:r>
            <a:r>
              <a:rPr lang="es-CO" sz="2000" dirty="0">
                <a:solidFill>
                  <a:srgbClr val="FF0000"/>
                </a:solidFill>
              </a:rPr>
              <a:t>).  </a:t>
            </a:r>
            <a:r>
              <a:rPr lang="es-CO" sz="2000" b="0" dirty="0"/>
              <a:t>Dios  aborrece las mentiras que apartan a la gente de él y la conducen a la cruel esclavitud de Satanás. </a:t>
            </a:r>
          </a:p>
          <a:p>
            <a:r>
              <a:rPr lang="es-CO" sz="2000" dirty="0" smtClean="0"/>
              <a:t>3</a:t>
            </a:r>
            <a:r>
              <a:rPr lang="es-CO" sz="2000" dirty="0"/>
              <a:t>). </a:t>
            </a:r>
            <a:r>
              <a:rPr lang="es-CO" sz="2000" dirty="0">
                <a:solidFill>
                  <a:srgbClr val="FF0000"/>
                </a:solidFill>
              </a:rPr>
              <a:t>Las manos derramadoras de sangre inocente:</a:t>
            </a:r>
          </a:p>
          <a:p>
            <a:r>
              <a:rPr lang="es-CO" sz="2000" dirty="0"/>
              <a:t>    </a:t>
            </a:r>
            <a:r>
              <a:rPr lang="es-CO" sz="2000" b="0" dirty="0"/>
              <a:t>Las manos asesinas, el corazón rebosante de maldad y los pies ligeros para hacer el mal son las formas más activas de atacar al inocente </a:t>
            </a:r>
            <a:r>
              <a:rPr lang="es-CO" sz="2000" b="0" dirty="0">
                <a:solidFill>
                  <a:srgbClr val="FF0000"/>
                </a:solidFill>
              </a:rPr>
              <a:t>(ver </a:t>
            </a:r>
            <a:r>
              <a:rPr lang="es-CO" sz="2000" b="0" dirty="0" smtClean="0">
                <a:solidFill>
                  <a:srgbClr val="FF0000"/>
                </a:solidFill>
              </a:rPr>
              <a:t>Gen.6:5</a:t>
            </a:r>
            <a:r>
              <a:rPr lang="es-CO" sz="2000" b="0" dirty="0">
                <a:solidFill>
                  <a:srgbClr val="FF0000"/>
                </a:solidFill>
              </a:rPr>
              <a:t>; </a:t>
            </a:r>
            <a:r>
              <a:rPr lang="es-CO" sz="2000" b="0" dirty="0" smtClean="0">
                <a:solidFill>
                  <a:srgbClr val="FF0000"/>
                </a:solidFill>
              </a:rPr>
              <a:t>Isa.59:7).</a:t>
            </a:r>
            <a:endParaRPr lang="es-CO" sz="2000" b="0" dirty="0">
              <a:solidFill>
                <a:srgbClr val="FF0000"/>
              </a:solidFill>
            </a:endParaRPr>
          </a:p>
        </p:txBody>
      </p:sp>
    </p:spTree>
    <p:extLst>
      <p:ext uri="{BB962C8B-B14F-4D97-AF65-F5344CB8AC3E}">
        <p14:creationId xmlns:p14="http://schemas.microsoft.com/office/powerpoint/2010/main" val="36034247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40000"/>
              <a:lumOff val="60000"/>
            </a:schemeClr>
          </a:solidFill>
          <a:effectLst>
            <a:glow rad="228600">
              <a:schemeClr val="accent2">
                <a:satMod val="175000"/>
                <a:alpha val="40000"/>
              </a:schemeClr>
            </a:glow>
          </a:effectLst>
          <a:scene3d>
            <a:camera prst="orthographicFront"/>
            <a:lightRig rig="threePt" dir="t"/>
          </a:scene3d>
          <a:sp3d>
            <a:bevelT prst="relaxedInset"/>
          </a:sp3d>
        </p:spPr>
        <p:txBody>
          <a:bodyPr/>
          <a:lstStyle/>
          <a:p>
            <a:r>
              <a:rPr lang="es-CO" dirty="0" smtClean="0"/>
              <a:t>Conclusión</a:t>
            </a:r>
            <a:endParaRPr lang="es-CO" dirty="0"/>
          </a:p>
        </p:txBody>
      </p:sp>
      <p:sp>
        <p:nvSpPr>
          <p:cNvPr id="3" name="2 Marcador de contenido"/>
          <p:cNvSpPr>
            <a:spLocks noGrp="1"/>
          </p:cNvSpPr>
          <p:nvPr>
            <p:ph idx="1"/>
          </p:nvPr>
        </p:nvSpPr>
        <p:spPr>
          <a:solidFill>
            <a:schemeClr val="tx2">
              <a:lumMod val="20000"/>
              <a:lumOff val="80000"/>
            </a:schemeClr>
          </a:solidFill>
          <a:scene3d>
            <a:camera prst="orthographicFront"/>
            <a:lightRig rig="threePt" dir="t"/>
          </a:scene3d>
          <a:sp3d>
            <a:bevelT prst="relaxedInset"/>
          </a:sp3d>
        </p:spPr>
        <p:txBody>
          <a:bodyPr>
            <a:normAutofit lnSpcReduction="10000"/>
          </a:bodyPr>
          <a:lstStyle/>
          <a:p>
            <a:pPr algn="ctr"/>
            <a:r>
              <a:rPr lang="es-CO" sz="2400" dirty="0" smtClean="0">
                <a:solidFill>
                  <a:srgbClr val="FF0000"/>
                </a:solidFill>
              </a:rPr>
              <a:t>Se prudente en tus juicios</a:t>
            </a:r>
          </a:p>
          <a:p>
            <a:pPr algn="ctr"/>
            <a:r>
              <a:rPr lang="es-CO" sz="2400" dirty="0" smtClean="0">
                <a:solidFill>
                  <a:srgbClr val="FF0000"/>
                </a:solidFill>
              </a:rPr>
              <a:t>Las palabras son armas potentes</a:t>
            </a:r>
          </a:p>
          <a:p>
            <a:pPr algn="ctr"/>
            <a:r>
              <a:rPr lang="es-CO" sz="2400" dirty="0" smtClean="0">
                <a:solidFill>
                  <a:srgbClr val="FF0000"/>
                </a:solidFill>
              </a:rPr>
              <a:t>Que pueden hacer mucho daño</a:t>
            </a:r>
          </a:p>
          <a:p>
            <a:pPr algn="ctr"/>
            <a:r>
              <a:rPr lang="es-CO" sz="2400" dirty="0" smtClean="0">
                <a:solidFill>
                  <a:srgbClr val="FF0000"/>
                </a:solidFill>
              </a:rPr>
              <a:t>Que tu lengua no se burle de nadie</a:t>
            </a:r>
          </a:p>
          <a:p>
            <a:pPr algn="ctr"/>
            <a:r>
              <a:rPr lang="es-CO" sz="2400" dirty="0" smtClean="0">
                <a:solidFill>
                  <a:srgbClr val="FF0000"/>
                </a:solidFill>
              </a:rPr>
              <a:t>Que tu boca no desprecie nunca a nadie</a:t>
            </a:r>
          </a:p>
          <a:p>
            <a:pPr algn="ctr"/>
            <a:r>
              <a:rPr lang="es-CO" sz="2400" dirty="0" smtClean="0">
                <a:solidFill>
                  <a:srgbClr val="FF0000"/>
                </a:solidFill>
              </a:rPr>
              <a:t>Una palabra dura puede dejar una cicatriz</a:t>
            </a:r>
          </a:p>
          <a:p>
            <a:pPr algn="ctr"/>
            <a:r>
              <a:rPr lang="es-CO" sz="2400" dirty="0" smtClean="0">
                <a:solidFill>
                  <a:srgbClr val="FF0000"/>
                </a:solidFill>
              </a:rPr>
              <a:t>En el corazón de otro</a:t>
            </a:r>
          </a:p>
          <a:p>
            <a:pPr algn="ctr"/>
            <a:r>
              <a:rPr lang="es-CO" sz="2400" dirty="0" smtClean="0">
                <a:solidFill>
                  <a:srgbClr val="FF0000"/>
                </a:solidFill>
              </a:rPr>
              <a:t>Por lo tanto hermano…. Se prudente</a:t>
            </a:r>
          </a:p>
          <a:p>
            <a:endParaRPr lang="es-CO" dirty="0" smtClean="0"/>
          </a:p>
          <a:p>
            <a:endParaRPr lang="es-CO" dirty="0"/>
          </a:p>
        </p:txBody>
      </p:sp>
    </p:spTree>
    <p:extLst>
      <p:ext uri="{BB962C8B-B14F-4D97-AF65-F5344CB8AC3E}">
        <p14:creationId xmlns:p14="http://schemas.microsoft.com/office/powerpoint/2010/main" val="126677944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Ángulos">
  <a:themeElements>
    <a:clrScheme name="Ángulo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Ángulo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Ángulo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1162</TotalTime>
  <Words>6733</Words>
  <Application>Microsoft Office PowerPoint</Application>
  <PresentationFormat>Presentación en pantalla (4:3)</PresentationFormat>
  <Paragraphs>239</Paragraphs>
  <Slides>55</Slides>
  <Notes>1</Notes>
  <HiddenSlides>0</HiddenSlides>
  <MMClips>0</MMClips>
  <ScaleCrop>false</ScaleCrop>
  <HeadingPairs>
    <vt:vector size="4" baseType="variant">
      <vt:variant>
        <vt:lpstr>Tema</vt:lpstr>
      </vt:variant>
      <vt:variant>
        <vt:i4>1</vt:i4>
      </vt:variant>
      <vt:variant>
        <vt:lpstr>Títulos de diapositiva</vt:lpstr>
      </vt:variant>
      <vt:variant>
        <vt:i4>55</vt:i4>
      </vt:variant>
    </vt:vector>
  </HeadingPairs>
  <TitlesOfParts>
    <vt:vector size="56" baseType="lpstr">
      <vt:lpstr>Ángulos</vt:lpstr>
      <vt:lpstr>ALGUNAS PROMESAS DE DIOS</vt:lpstr>
      <vt:lpstr>ALGUNAS PROMESAS DE DIOS</vt:lpstr>
      <vt:lpstr>Presentación de PowerPoint</vt:lpstr>
      <vt:lpstr>Dios y tus caminos</vt:lpstr>
      <vt:lpstr>Presentación de PowerPoint</vt:lpstr>
      <vt:lpstr>Presentación de PowerPoint</vt:lpstr>
      <vt:lpstr>Presentación de PowerPoint</vt:lpstr>
      <vt:lpstr>Presentación de PowerPoint</vt:lpstr>
      <vt:lpstr>Dios y tu voluntad</vt:lpstr>
      <vt:lpstr>Presentación de PowerPoint</vt:lpstr>
      <vt:lpstr>Presentación de PowerPoint</vt:lpstr>
      <vt:lpstr>Presentación de PowerPoint</vt:lpstr>
      <vt:lpstr>Presentación de PowerPoint</vt:lpstr>
      <vt:lpstr>Dios y tus pensamientos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Dios y tus noches</vt:lpstr>
      <vt:lpstr>Presentación de PowerPoint</vt:lpstr>
      <vt:lpstr>Presentación de PowerPoint</vt:lpstr>
      <vt:lpstr>Presentación de PowerPoint</vt:lpstr>
      <vt:lpstr>Presentación de PowerPoint</vt:lpstr>
      <vt:lpstr>Dios y tus oraciones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Dios y tu obediencia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ALGUNAS PROMESAS DE DIOS</dc:title>
  <dc:creator>FAMILIA FIERRO CH</dc:creator>
  <cp:lastModifiedBy>HUMBERTO</cp:lastModifiedBy>
  <cp:revision>188</cp:revision>
  <dcterms:created xsi:type="dcterms:W3CDTF">2006-02-10T15:02:51Z</dcterms:created>
  <dcterms:modified xsi:type="dcterms:W3CDTF">2015-12-04T11:05:36Z</dcterms:modified>
</cp:coreProperties>
</file>